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02_4DDF8155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72" r:id="rId3"/>
    <p:sldId id="286" r:id="rId4"/>
    <p:sldId id="273" r:id="rId5"/>
    <p:sldId id="311" r:id="rId6"/>
    <p:sldId id="258" r:id="rId7"/>
    <p:sldId id="259" r:id="rId8"/>
    <p:sldId id="313" r:id="rId9"/>
    <p:sldId id="274" r:id="rId10"/>
    <p:sldId id="277" r:id="rId11"/>
    <p:sldId id="276" r:id="rId12"/>
    <p:sldId id="278" r:id="rId13"/>
    <p:sldId id="300" r:id="rId14"/>
    <p:sldId id="279" r:id="rId15"/>
    <p:sldId id="301" r:id="rId16"/>
    <p:sldId id="280" r:id="rId17"/>
    <p:sldId id="281" r:id="rId18"/>
    <p:sldId id="282" r:id="rId19"/>
    <p:sldId id="283" r:id="rId20"/>
    <p:sldId id="302" r:id="rId21"/>
    <p:sldId id="284" r:id="rId22"/>
    <p:sldId id="285" r:id="rId23"/>
    <p:sldId id="314" r:id="rId24"/>
    <p:sldId id="288" r:id="rId25"/>
    <p:sldId id="303" r:id="rId26"/>
    <p:sldId id="287" r:id="rId27"/>
    <p:sldId id="304" r:id="rId28"/>
    <p:sldId id="289" r:id="rId29"/>
    <p:sldId id="305" r:id="rId30"/>
    <p:sldId id="290" r:id="rId31"/>
    <p:sldId id="306" r:id="rId32"/>
    <p:sldId id="291" r:id="rId33"/>
    <p:sldId id="307" r:id="rId34"/>
    <p:sldId id="293" r:id="rId35"/>
    <p:sldId id="308" r:id="rId36"/>
    <p:sldId id="294" r:id="rId37"/>
    <p:sldId id="309" r:id="rId38"/>
    <p:sldId id="296" r:id="rId39"/>
    <p:sldId id="310" r:id="rId40"/>
    <p:sldId id="297" r:id="rId41"/>
    <p:sldId id="312" r:id="rId42"/>
  </p:sldIdLst>
  <p:sldSz cx="12192000" cy="6858000"/>
  <p:notesSz cx="6858000" cy="9144000"/>
  <p:embeddedFontLst>
    <p:embeddedFont>
      <p:font typeface="Arial Black" panose="020B0A04020102020204" pitchFamily="34" charset="0"/>
      <p:bold r:id="rId45"/>
    </p:embeddedFont>
    <p:embeddedFont>
      <p:font typeface="Avenir Next LT Pro Light" panose="020B0304020202020204" pitchFamily="34" charset="0"/>
      <p:regular r:id="rId46"/>
      <p:italic r:id="rId47"/>
    </p:embeddedFont>
    <p:embeddedFont>
      <p:font typeface="Calibri Light" panose="020F0302020204030204" pitchFamily="34" charset="0"/>
      <p:regular r:id="rId48"/>
      <p:italic r:id="rId4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и" id="{18AF2737-0085-4A6D-8A01-28402E905468}">
          <p14:sldIdLst>
            <p14:sldId id="256"/>
            <p14:sldId id="272"/>
            <p14:sldId id="286"/>
            <p14:sldId id="273"/>
            <p14:sldId id="311"/>
            <p14:sldId id="258"/>
          </p14:sldIdLst>
        </p14:section>
        <p14:section name="смешарики начало" id="{EA875C30-F70C-49EF-B6B2-F4CA264A5A8F}">
          <p14:sldIdLst>
            <p14:sldId id="259"/>
            <p14:sldId id="313"/>
            <p14:sldId id="274"/>
            <p14:sldId id="277"/>
            <p14:sldId id="276"/>
            <p14:sldId id="278"/>
            <p14:sldId id="300"/>
            <p14:sldId id="279"/>
            <p14:sldId id="301"/>
            <p14:sldId id="280"/>
            <p14:sldId id="281"/>
            <p14:sldId id="282"/>
            <p14:sldId id="283"/>
            <p14:sldId id="302"/>
            <p14:sldId id="284"/>
            <p14:sldId id="285"/>
            <p14:sldId id="314"/>
            <p14:sldId id="288"/>
            <p14:sldId id="303"/>
            <p14:sldId id="287"/>
            <p14:sldId id="304"/>
            <p14:sldId id="289"/>
            <p14:sldId id="305"/>
            <p14:sldId id="290"/>
            <p14:sldId id="306"/>
            <p14:sldId id="291"/>
            <p14:sldId id="307"/>
            <p14:sldId id="293"/>
            <p14:sldId id="308"/>
            <p14:sldId id="294"/>
            <p14:sldId id="309"/>
            <p14:sldId id="296"/>
            <p14:sldId id="310"/>
            <p14:sldId id="297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  <p15:guide id="4" pos="39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B2F359-BA3E-E0A1-A60E-9685C060124E}" name="Maxim bobylev" initials="Mb" userId="996af314cf96e2b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CC0000"/>
    <a:srgbClr val="FF9966"/>
    <a:srgbClr val="D13C16"/>
    <a:srgbClr val="E63E11"/>
    <a:srgbClr val="AF300D"/>
    <a:srgbClr val="A50021"/>
    <a:srgbClr val="EF8463"/>
    <a:srgbClr val="222322"/>
    <a:srgbClr val="5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Темный стиль 2 —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Средний стиль 4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78" autoAdjust="0"/>
    <p:restoredTop sz="94660"/>
  </p:normalViewPr>
  <p:slideViewPr>
    <p:cSldViewPr snapToGrid="0">
      <p:cViewPr varScale="1">
        <p:scale>
          <a:sx n="61" d="100"/>
          <a:sy n="61" d="100"/>
        </p:scale>
        <p:origin x="53" y="403"/>
      </p:cViewPr>
      <p:guideLst>
        <p:guide pos="3840"/>
        <p:guide orient="horz" pos="2160"/>
        <p:guide orient="horz" pos="226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comments/modernComment_102_4DDF81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6176FEC-2900-493D-8B82-46D2A9159835}" authorId="{19B2F359-BA3E-E0A1-A60E-9685C060124E}" created="2025-11-04T11:41:07.812">
    <pc:sldMkLst xmlns:pc="http://schemas.microsoft.com/office/powerpoint/2013/main/command">
      <pc:docMk/>
      <pc:sldMk cId="1306493269" sldId="258"/>
    </pc:sldMkLst>
    <p188:txBody>
      <a:bodyPr/>
      <a:lstStyle/>
      <a:p>
        <a:r>
          <a:rPr lang="ru-RU"/>
          <a:t>Здесь вставляйте фото в ваш титульник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5252D2E-C7FA-A5B8-8E5E-538798D872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23DA86-681A-22EB-22B8-C3DE9D404D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67E58-294E-4624-8D0F-FCDC0051B823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F14F55-C98A-0794-05EC-22C5248498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41B87A-481C-EC35-EF66-9637E397F5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81103-437B-4034-97DC-5283D445BD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2170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40F8B-E16C-464E-B4F6-F7F0077CF841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05AE5-3A5B-4B04-86B8-1462E00754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60778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D7FB6-4130-DAA3-422C-789FD03D1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ABEBF1A-5A50-646D-BE86-0DDF59763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F2BE86-7129-0A8B-44C0-58E62F63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FA1A-199B-48C4-BD9B-A8EC727DA03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4CF7B2-40C7-D562-2F48-E0737D03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EB7626-8472-EFFD-5973-68113789A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A541-4F0B-4E13-87D2-E53C4E5C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659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1E0DB-DB56-4D93-663A-59A383CB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728E92-8C25-0C30-4420-7E6E32E0D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009BC0-1513-5DC2-A7A3-8AF074D9B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FA1A-199B-48C4-BD9B-A8EC727DA03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020616-DC10-3D6D-4657-D28E48E9D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5091C6-5879-5C6E-9DB8-64DFA69B0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A541-4F0B-4E13-87D2-E53C4E5C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629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C6B819F-B588-6660-E717-3FB7E8A72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828656F-FA77-95BD-62A0-3D9A12D9D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023A26-A74F-B1A2-9B28-F533E33D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FA1A-199B-48C4-BD9B-A8EC727DA03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4FA1D5-AF73-585B-E2BA-EFAF4EDE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DCB4B3-E4FE-A228-8936-E59B7769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A541-4F0B-4E13-87D2-E53C4E5C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832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A89582-124F-E4D8-C520-9DB6E6456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383DD4-326E-B655-8495-FE607F5E8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C5158E-530D-5ED5-3971-15CFF05C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FA1A-199B-48C4-BD9B-A8EC727DA03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AA5EEE-010C-1CD2-B33C-98E16D52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34CFB5-CCB9-AB58-6748-A9668086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A541-4F0B-4E13-87D2-E53C4E5C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8521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CA97B0-6F3F-9EBE-DAF9-A3C374F7E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7F1351-0F1F-134A-75CC-800B08218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A4374C-C8C8-850E-62ED-8BE1E7D5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FA1A-199B-48C4-BD9B-A8EC727DA03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1D864F-B412-2C74-92D6-6F9149D40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7AAA51-DA1B-2EAA-D4D8-B884305FA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A541-4F0B-4E13-87D2-E53C4E5C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78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CBCDF-A321-31CE-EC0B-2CD5C79F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61B37E-DEF1-5D80-ACE0-C498AE8BC3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B55E38E-F15D-81B0-5B99-FF4EE7461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1BAE73-0E34-B991-E020-47977C5D1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FA1A-199B-48C4-BD9B-A8EC727DA03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39D634-FD78-DB7B-BCCE-B98C801EE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97FE88-BA7B-BB16-3493-A3B81BEE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A541-4F0B-4E13-87D2-E53C4E5C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38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C3F617-9863-4985-A464-C6F2A840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D3C659-B78E-80B1-2B56-634083540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8049FCC-C4B4-9C89-0CB1-A08BA15BC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07AF56-DEAC-7A18-D7FF-AC7CBF0A5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DBC12B8-7BA9-3270-E69A-AA2F472D5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C8F4DE1-B11A-7A0F-C62A-4D3F22873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FA1A-199B-48C4-BD9B-A8EC727DA03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03C2030-677C-9A53-A705-4A7BB27E6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CF6846F-4F57-D4B9-B4FA-DB693A8A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A541-4F0B-4E13-87D2-E53C4E5C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722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71012B-DF34-C9CC-6AE8-03594539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B2639A-0F63-3A4B-4577-94456B87C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FA1A-199B-48C4-BD9B-A8EC727DA03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95C7A75-45D1-1A58-83C9-4D0487BD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E6D8F4-3907-24A8-588A-2B2A29D9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A541-4F0B-4E13-87D2-E53C4E5C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86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09449AD-7819-83DF-58B3-B841F46D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FA1A-199B-48C4-BD9B-A8EC727DA03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139E265-789B-EFBA-3ACC-DB7F1EC17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E6712F-ADDB-FE5A-AC68-B321F45F3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A541-4F0B-4E13-87D2-E53C4E5C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43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66FE71-8F63-9988-FF81-E25A41FC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A0DDFA-BB2B-D113-376A-CFBDD6DBD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B56C68-C9A0-8B28-FE61-AC83E12D1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B74ED0-CA79-B6DC-A91F-AA85E353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FA1A-199B-48C4-BD9B-A8EC727DA03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089590-6868-48E0-C306-74984E34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4549C5-0209-1A11-29D3-CDDAA1B2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A541-4F0B-4E13-87D2-E53C4E5C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05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0AB05-F834-8AFE-A4B7-91A454BE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AA75D0C-B40A-7C47-5097-C91DB30405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C75408-D6AB-5694-3022-C598A2DBE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F5DEBC-513C-EF4B-FB89-8E929CDD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FA1A-199B-48C4-BD9B-A8EC727DA03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CADA3C-7718-608A-91D1-C4676DF95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055146-702E-73B7-40BF-08C228E34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A541-4F0B-4E13-87D2-E53C4E5C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180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1E71BE-D95B-CBE5-012C-A75853341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425640-CEFF-3598-0B42-38B670A8F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CB9AF6-CF70-74FE-C971-E0AAB1C9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02FA1A-199B-48C4-BD9B-A8EC727DA038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65A964-ACC4-9AA6-C25B-49CD024C2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2D9998-D615-B648-2EE2-2867416BF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91A541-4F0B-4E13-87D2-E53C4E5C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092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2.jpeg"/><Relationship Id="rId7" Type="http://schemas.openxmlformats.org/officeDocument/2006/relationships/image" Target="../media/image34.sv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4.jpg"/><Relationship Id="rId4" Type="http://schemas.openxmlformats.org/officeDocument/2006/relationships/image" Target="../media/image43.jpg"/><Relationship Id="rId9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microsoft.com/office/2018/10/relationships/comments" Target="../comments/modernComment_102_4DDF815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D989D149-3FB5-1B4E-1C4D-F38188740341}"/>
              </a:ext>
            </a:extLst>
          </p:cNvPr>
          <p:cNvGrpSpPr/>
          <p:nvPr/>
        </p:nvGrpSpPr>
        <p:grpSpPr>
          <a:xfrm>
            <a:off x="0" y="-125055"/>
            <a:ext cx="12291568" cy="7108110"/>
            <a:chOff x="-61468" y="-196770"/>
            <a:chExt cx="12291568" cy="7108110"/>
          </a:xfrm>
        </p:grpSpPr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54C4FECB-E9A2-0919-5C63-2BC8435FEC22}"/>
                </a:ext>
              </a:extLst>
            </p:cNvPr>
            <p:cNvSpPr/>
            <p:nvPr/>
          </p:nvSpPr>
          <p:spPr>
            <a:xfrm>
              <a:off x="9890760" y="4364736"/>
              <a:ext cx="2148840" cy="2314194"/>
            </a:xfrm>
            <a:custGeom>
              <a:avLst/>
              <a:gdLst>
                <a:gd name="connsiteX0" fmla="*/ 739140 w 2148840"/>
                <a:gd name="connsiteY0" fmla="*/ 0 h 2202180"/>
                <a:gd name="connsiteX1" fmla="*/ 2148840 w 2148840"/>
                <a:gd name="connsiteY1" fmla="*/ 777240 h 2202180"/>
                <a:gd name="connsiteX2" fmla="*/ 0 w 2148840"/>
                <a:gd name="connsiteY2" fmla="*/ 2202180 h 2202180"/>
                <a:gd name="connsiteX3" fmla="*/ 739140 w 2148840"/>
                <a:gd name="connsiteY3" fmla="*/ 0 h 220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8840" h="2202180">
                  <a:moveTo>
                    <a:pt x="739140" y="0"/>
                  </a:moveTo>
                  <a:lnTo>
                    <a:pt x="2148840" y="777240"/>
                  </a:lnTo>
                  <a:lnTo>
                    <a:pt x="0" y="2202180"/>
                  </a:lnTo>
                  <a:lnTo>
                    <a:pt x="739140" y="0"/>
                  </a:lnTo>
                  <a:close/>
                </a:path>
              </a:pathLst>
            </a:custGeom>
            <a:solidFill>
              <a:srgbClr val="E63E11"/>
            </a:solidFill>
            <a:ln>
              <a:noFill/>
            </a:ln>
            <a:effectLst>
              <a:outerShdw blurRad="76200" dist="88900" dir="10800000" algn="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F631407A-725A-FDE2-5349-4FAF90E2A0D2}"/>
                </a:ext>
              </a:extLst>
            </p:cNvPr>
            <p:cNvSpPr/>
            <p:nvPr/>
          </p:nvSpPr>
          <p:spPr>
            <a:xfrm>
              <a:off x="9486900" y="5242560"/>
              <a:ext cx="2743200" cy="1668780"/>
            </a:xfrm>
            <a:custGeom>
              <a:avLst/>
              <a:gdLst>
                <a:gd name="connsiteX0" fmla="*/ 99060 w 2743200"/>
                <a:gd name="connsiteY0" fmla="*/ 1607820 h 1668780"/>
                <a:gd name="connsiteX1" fmla="*/ 2545080 w 2743200"/>
                <a:gd name="connsiteY1" fmla="*/ 0 h 1668780"/>
                <a:gd name="connsiteX2" fmla="*/ 2743200 w 2743200"/>
                <a:gd name="connsiteY2" fmla="*/ 121920 h 1668780"/>
                <a:gd name="connsiteX3" fmla="*/ 2735580 w 2743200"/>
                <a:gd name="connsiteY3" fmla="*/ 1668780 h 1668780"/>
                <a:gd name="connsiteX4" fmla="*/ 0 w 2743200"/>
                <a:gd name="connsiteY4" fmla="*/ 1668780 h 1668780"/>
                <a:gd name="connsiteX5" fmla="*/ 99060 w 2743200"/>
                <a:gd name="connsiteY5" fmla="*/ 1607820 h 166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1668780">
                  <a:moveTo>
                    <a:pt x="99060" y="1607820"/>
                  </a:moveTo>
                  <a:lnTo>
                    <a:pt x="2545080" y="0"/>
                  </a:lnTo>
                  <a:lnTo>
                    <a:pt x="2743200" y="121920"/>
                  </a:lnTo>
                  <a:lnTo>
                    <a:pt x="2735580" y="1668780"/>
                  </a:lnTo>
                  <a:lnTo>
                    <a:pt x="0" y="1668780"/>
                  </a:lnTo>
                  <a:lnTo>
                    <a:pt x="99060" y="1607820"/>
                  </a:lnTo>
                  <a:close/>
                </a:path>
              </a:pathLst>
            </a:custGeom>
            <a:solidFill>
              <a:srgbClr val="E63E11"/>
            </a:solidFill>
            <a:ln>
              <a:noFill/>
            </a:ln>
            <a:effectLst>
              <a:outerShdw blurRad="76200" dist="889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7ABF7AEF-6D76-2FAE-7369-F989EFA88CE0}"/>
                </a:ext>
              </a:extLst>
            </p:cNvPr>
            <p:cNvSpPr/>
            <p:nvPr/>
          </p:nvSpPr>
          <p:spPr>
            <a:xfrm>
              <a:off x="9281160" y="2199190"/>
              <a:ext cx="2948940" cy="3169100"/>
            </a:xfrm>
            <a:custGeom>
              <a:avLst/>
              <a:gdLst>
                <a:gd name="connsiteX0" fmla="*/ 0 w 2948940"/>
                <a:gd name="connsiteY0" fmla="*/ 1409700 h 3048000"/>
                <a:gd name="connsiteX1" fmla="*/ 2941320 w 2948940"/>
                <a:gd name="connsiteY1" fmla="*/ 0 h 3048000"/>
                <a:gd name="connsiteX2" fmla="*/ 2948940 w 2948940"/>
                <a:gd name="connsiteY2" fmla="*/ 3048000 h 3048000"/>
                <a:gd name="connsiteX3" fmla="*/ 0 w 2948940"/>
                <a:gd name="connsiteY3" fmla="*/ 140970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8940" h="3048000">
                  <a:moveTo>
                    <a:pt x="0" y="1409700"/>
                  </a:moveTo>
                  <a:lnTo>
                    <a:pt x="2941320" y="0"/>
                  </a:lnTo>
                  <a:lnTo>
                    <a:pt x="2948940" y="3048000"/>
                  </a:lnTo>
                  <a:lnTo>
                    <a:pt x="0" y="1409700"/>
                  </a:lnTo>
                  <a:close/>
                </a:path>
              </a:pathLst>
            </a:custGeom>
            <a:solidFill>
              <a:srgbClr val="E63E11"/>
            </a:solidFill>
            <a:ln>
              <a:noFill/>
            </a:ln>
            <a:effectLst>
              <a:outerShdw blurRad="76200" dist="88900" dir="5400000" algn="t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363B6567-3D15-A322-4707-C050CCEC606A}"/>
                </a:ext>
              </a:extLst>
            </p:cNvPr>
            <p:cNvSpPr/>
            <p:nvPr/>
          </p:nvSpPr>
          <p:spPr>
            <a:xfrm>
              <a:off x="-61468" y="-44704"/>
              <a:ext cx="8006080" cy="4409440"/>
            </a:xfrm>
            <a:custGeom>
              <a:avLst/>
              <a:gdLst>
                <a:gd name="connsiteX0" fmla="*/ 0 w 8006080"/>
                <a:gd name="connsiteY0" fmla="*/ 0 h 4409440"/>
                <a:gd name="connsiteX1" fmla="*/ 5963920 w 8006080"/>
                <a:gd name="connsiteY1" fmla="*/ 10160 h 4409440"/>
                <a:gd name="connsiteX2" fmla="*/ 8006080 w 8006080"/>
                <a:gd name="connsiteY2" fmla="*/ 4409440 h 4409440"/>
                <a:gd name="connsiteX3" fmla="*/ 0 w 8006080"/>
                <a:gd name="connsiteY3" fmla="*/ 955040 h 4409440"/>
                <a:gd name="connsiteX4" fmla="*/ 0 w 8006080"/>
                <a:gd name="connsiteY4" fmla="*/ 0 h 440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6080" h="4409440">
                  <a:moveTo>
                    <a:pt x="0" y="0"/>
                  </a:moveTo>
                  <a:lnTo>
                    <a:pt x="5963920" y="10160"/>
                  </a:lnTo>
                  <a:lnTo>
                    <a:pt x="8006080" y="4409440"/>
                  </a:lnTo>
                  <a:lnTo>
                    <a:pt x="0" y="955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3E11"/>
            </a:solidFill>
            <a:ln>
              <a:noFill/>
            </a:ln>
            <a:effectLst>
              <a:outerShdw blurRad="76200" dist="88900" dir="8100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77B562EF-D379-4AE1-F5E5-FEDD7447A04B}"/>
                </a:ext>
              </a:extLst>
            </p:cNvPr>
            <p:cNvSpPr/>
            <p:nvPr/>
          </p:nvSpPr>
          <p:spPr>
            <a:xfrm>
              <a:off x="7944612" y="-196770"/>
              <a:ext cx="4285488" cy="4561506"/>
            </a:xfrm>
            <a:custGeom>
              <a:avLst/>
              <a:gdLst>
                <a:gd name="connsiteX0" fmla="*/ 0 w 4285488"/>
                <a:gd name="connsiteY0" fmla="*/ 4443984 h 4443984"/>
                <a:gd name="connsiteX1" fmla="*/ 2011680 w 4285488"/>
                <a:gd name="connsiteY1" fmla="*/ 0 h 4443984"/>
                <a:gd name="connsiteX2" fmla="*/ 4285488 w 4285488"/>
                <a:gd name="connsiteY2" fmla="*/ 0 h 4443984"/>
                <a:gd name="connsiteX3" fmla="*/ 4279392 w 4285488"/>
                <a:gd name="connsiteY3" fmla="*/ 2407920 h 4443984"/>
                <a:gd name="connsiteX4" fmla="*/ 0 w 4285488"/>
                <a:gd name="connsiteY4" fmla="*/ 4443984 h 444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5488" h="4443984">
                  <a:moveTo>
                    <a:pt x="0" y="4443984"/>
                  </a:moveTo>
                  <a:lnTo>
                    <a:pt x="2011680" y="0"/>
                  </a:lnTo>
                  <a:lnTo>
                    <a:pt x="4285488" y="0"/>
                  </a:lnTo>
                  <a:lnTo>
                    <a:pt x="4279392" y="2407920"/>
                  </a:lnTo>
                  <a:lnTo>
                    <a:pt x="0" y="4443984"/>
                  </a:lnTo>
                  <a:close/>
                </a:path>
              </a:pathLst>
            </a:custGeom>
            <a:solidFill>
              <a:srgbClr val="E63E11"/>
            </a:solidFill>
            <a:ln>
              <a:noFill/>
            </a:ln>
            <a:effectLst>
              <a:outerShdw blurRad="76200" dist="88900" dir="2700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D0355F99-FDBD-B714-FB56-BFF7202EA9B4}"/>
                </a:ext>
              </a:extLst>
            </p:cNvPr>
            <p:cNvSpPr/>
            <p:nvPr/>
          </p:nvSpPr>
          <p:spPr>
            <a:xfrm>
              <a:off x="5826760" y="-79248"/>
              <a:ext cx="4107180" cy="4443984"/>
            </a:xfrm>
            <a:custGeom>
              <a:avLst/>
              <a:gdLst>
                <a:gd name="connsiteX0" fmla="*/ 2110740 w 4107180"/>
                <a:gd name="connsiteY0" fmla="*/ 4419600 h 4419600"/>
                <a:gd name="connsiteX1" fmla="*/ 4107180 w 4107180"/>
                <a:gd name="connsiteY1" fmla="*/ 0 h 4419600"/>
                <a:gd name="connsiteX2" fmla="*/ 0 w 4107180"/>
                <a:gd name="connsiteY2" fmla="*/ 7620 h 4419600"/>
                <a:gd name="connsiteX3" fmla="*/ 2110740 w 4107180"/>
                <a:gd name="connsiteY3" fmla="*/ 4419600 h 441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7180" h="4419600">
                  <a:moveTo>
                    <a:pt x="2110740" y="4419600"/>
                  </a:moveTo>
                  <a:lnTo>
                    <a:pt x="4107180" y="0"/>
                  </a:lnTo>
                  <a:lnTo>
                    <a:pt x="0" y="7620"/>
                  </a:lnTo>
                  <a:lnTo>
                    <a:pt x="2110740" y="4419600"/>
                  </a:lnTo>
                  <a:close/>
                </a:path>
              </a:pathLst>
            </a:custGeom>
            <a:solidFill>
              <a:srgbClr val="E63E11"/>
            </a:solidFill>
            <a:ln>
              <a:noFill/>
            </a:ln>
            <a:effectLst>
              <a:outerShdw blurRad="76200" dist="139700" dir="5400000" algn="t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42DE3839-6C3F-5BCF-3EFC-FC3752D80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00" y="36618"/>
            <a:ext cx="1732392" cy="1732392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79633A8E-14A7-4C10-F19A-DEC1C41AC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712" y="574539"/>
            <a:ext cx="1918352" cy="6565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DFF4417-52CF-7608-7266-1F0AA5127ACD}"/>
              </a:ext>
            </a:extLst>
          </p:cNvPr>
          <p:cNvSpPr txBox="1"/>
          <p:nvPr/>
        </p:nvSpPr>
        <p:spPr>
          <a:xfrm>
            <a:off x="541243" y="3785013"/>
            <a:ext cx="77424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Общие принципы организации и хранения данных в базах данных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E2B3C4-FF8F-68DC-273F-E3BF5F2B0D12}"/>
              </a:ext>
            </a:extLst>
          </p:cNvPr>
          <p:cNvSpPr txBox="1"/>
          <p:nvPr/>
        </p:nvSpPr>
        <p:spPr>
          <a:xfrm>
            <a:off x="583371" y="5914129"/>
            <a:ext cx="611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Морозова Ирина, Корикова Арина, Васильева Дарья</a:t>
            </a:r>
          </a:p>
        </p:txBody>
      </p:sp>
    </p:spTree>
    <p:extLst>
      <p:ext uri="{BB962C8B-B14F-4D97-AF65-F5344CB8AC3E}">
        <p14:creationId xmlns:p14="http://schemas.microsoft.com/office/powerpoint/2010/main" val="2919346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45442-2129-4474-9B6D-FC1835301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385" y="518062"/>
            <a:ext cx="7161229" cy="71643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D13C16"/>
                </a:solidFill>
                <a:latin typeface="Arial Black" panose="020B0A04020102020204" pitchFamily="34" charset="0"/>
              </a:rPr>
              <a:t>Нормализация данных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9493D5-36B3-45C7-B6BE-9778DB158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766" y="1878275"/>
            <a:ext cx="7149093" cy="3101445"/>
          </a:xfrm>
          <a:prstGeom prst="rect">
            <a:avLst/>
          </a:prstGeom>
          <a:ln w="34925">
            <a:solidFill>
              <a:srgbClr val="A5002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84FE53-01AB-41EB-AB12-1AF4509D1586}"/>
              </a:ext>
            </a:extLst>
          </p:cNvPr>
          <p:cNvSpPr txBox="1"/>
          <p:nvPr/>
        </p:nvSpPr>
        <p:spPr>
          <a:xfrm>
            <a:off x="8180286" y="1758187"/>
            <a:ext cx="376129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✓ </a:t>
            </a:r>
            <a:r>
              <a:rPr lang="ru-RU" b="1" dirty="0"/>
              <a:t>Нет дублирования</a:t>
            </a:r>
            <a:r>
              <a:rPr lang="ru-RU" dirty="0"/>
              <a:t> — информация о каждом </a:t>
            </a:r>
            <a:r>
              <a:rPr lang="ru-RU" dirty="0" err="1"/>
              <a:t>Смешарике</a:t>
            </a:r>
            <a:r>
              <a:rPr lang="ru-RU" dirty="0"/>
              <a:t> хранится один раз</a:t>
            </a:r>
          </a:p>
          <a:p>
            <a:r>
              <a:rPr lang="ru-RU" b="1" dirty="0"/>
              <a:t> </a:t>
            </a:r>
            <a:r>
              <a:rPr lang="ru-RU" dirty="0"/>
              <a:t>✓ </a:t>
            </a:r>
            <a:r>
              <a:rPr lang="ru-RU" b="1" dirty="0"/>
              <a:t>Легко изменять</a:t>
            </a:r>
            <a:r>
              <a:rPr lang="ru-RU" dirty="0"/>
              <a:t> — чтобы изменить цвет Кроша, меняем одну запись</a:t>
            </a:r>
          </a:p>
          <a:p>
            <a:r>
              <a:rPr lang="ru-RU" dirty="0"/>
              <a:t>✓ </a:t>
            </a:r>
            <a:r>
              <a:rPr lang="ru-RU" b="1" dirty="0"/>
              <a:t>Гибкость поиска</a:t>
            </a:r>
            <a:r>
              <a:rPr lang="ru-RU" dirty="0"/>
              <a:t> — легко найти всех, кто умеет танцевать</a:t>
            </a:r>
          </a:p>
          <a:p>
            <a:r>
              <a:rPr lang="ru-RU" dirty="0"/>
              <a:t>✓ </a:t>
            </a:r>
            <a:r>
              <a:rPr lang="ru-RU" b="1" dirty="0"/>
              <a:t>Просто добавлять</a:t>
            </a:r>
            <a:r>
              <a:rPr lang="ru-RU" dirty="0"/>
              <a:t> — новый талант = новая строка в таблице Таланты</a:t>
            </a:r>
          </a:p>
          <a:p>
            <a:r>
              <a:rPr lang="ru-RU" dirty="0"/>
              <a:t>✓ </a:t>
            </a:r>
            <a:r>
              <a:rPr lang="ru-RU" b="1" dirty="0"/>
              <a:t>Целостность данных</a:t>
            </a:r>
            <a:r>
              <a:rPr lang="ru-RU" dirty="0"/>
              <a:t> — нельзя добавить друга несуществующему персонажу</a:t>
            </a:r>
          </a:p>
          <a:p>
            <a:endParaRPr lang="ru-RU" sz="2400" dirty="0">
              <a:latin typeface="+mj-lt"/>
            </a:endParaRPr>
          </a:p>
        </p:txBody>
      </p:sp>
      <p:pic>
        <p:nvPicPr>
          <p:cNvPr id="23" name="Рисунок 22" descr="Знак одобрения">
            <a:extLst>
              <a:ext uri="{FF2B5EF4-FFF2-40B4-BE49-F238E27FC236}">
                <a16:creationId xmlns:a16="http://schemas.microsoft.com/office/drawing/2014/main" id="{5CF2A2BB-4086-407E-943D-1D4B56277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766" y="54876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6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37E042-E095-426D-A1E2-0C344C2704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6" r="20522"/>
          <a:stretch/>
        </p:blipFill>
        <p:spPr>
          <a:xfrm>
            <a:off x="1020712" y="1979629"/>
            <a:ext cx="4362518" cy="3907409"/>
          </a:xfrm>
          <a:prstGeom prst="round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C71290-7A78-485B-B207-9558336C7D5A}"/>
              </a:ext>
            </a:extLst>
          </p:cNvPr>
          <p:cNvSpPr txBox="1"/>
          <p:nvPr/>
        </p:nvSpPr>
        <p:spPr>
          <a:xfrm>
            <a:off x="6799343" y="4942298"/>
            <a:ext cx="4353090" cy="646331"/>
          </a:xfrm>
          <a:prstGeom prst="rect">
            <a:avLst/>
          </a:prstGeom>
          <a:noFill/>
          <a:ln>
            <a:solidFill>
              <a:srgbClr val="D13C16"/>
            </a:solidFill>
          </a:ln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2">
                    <a:lumMod val="25000"/>
                  </a:schemeClr>
                </a:solidFill>
              </a:rPr>
              <a:t>Нормализация — это как разложить все по полочкам: каждый на своем месте</a:t>
            </a:r>
          </a:p>
        </p:txBody>
      </p:sp>
      <p:sp>
        <p:nvSpPr>
          <p:cNvPr id="6" name="Облачко с текстом: прямоугольное 5">
            <a:extLst>
              <a:ext uri="{FF2B5EF4-FFF2-40B4-BE49-F238E27FC236}">
                <a16:creationId xmlns:a16="http://schemas.microsoft.com/office/drawing/2014/main" id="{B6372206-A068-4A16-A4A2-43FD74976C20}"/>
              </a:ext>
            </a:extLst>
          </p:cNvPr>
          <p:cNvSpPr/>
          <p:nvPr/>
        </p:nvSpPr>
        <p:spPr>
          <a:xfrm>
            <a:off x="6827626" y="2281286"/>
            <a:ext cx="4343662" cy="1449371"/>
          </a:xfrm>
          <a:prstGeom prst="wedgeRectCallout">
            <a:avLst>
              <a:gd name="adj1" fmla="val -66749"/>
              <a:gd name="adj2" fmla="val 34531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ru-RU" dirty="0">
                <a:solidFill>
                  <a:schemeClr val="tx1"/>
                </a:solidFill>
              </a:rPr>
              <a:t>Не нужно тащить всех друзей и таланты с собой — достаточно знать, где их найти!</a:t>
            </a:r>
          </a:p>
          <a:p>
            <a:pPr algn="ctr"/>
            <a:endParaRPr lang="ru-RU" dirty="0"/>
          </a:p>
        </p:txBody>
      </p:sp>
      <p:pic>
        <p:nvPicPr>
          <p:cNvPr id="10" name="Рисунок 9" descr="Булавка">
            <a:extLst>
              <a:ext uri="{FF2B5EF4-FFF2-40B4-BE49-F238E27FC236}">
                <a16:creationId xmlns:a16="http://schemas.microsoft.com/office/drawing/2014/main" id="{92E3A41C-D916-4222-A732-939CA3C49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6565" y="4468305"/>
            <a:ext cx="462207" cy="46220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B58DC3-D015-4E09-845C-512BE93CF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29" y="574267"/>
            <a:ext cx="654662" cy="707523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E33310D-37A5-4D4F-B1D6-A37B171BFC21}"/>
              </a:ext>
            </a:extLst>
          </p:cNvPr>
          <p:cNvSpPr txBox="1">
            <a:spLocks/>
          </p:cNvSpPr>
          <p:nvPr/>
        </p:nvSpPr>
        <p:spPr>
          <a:xfrm>
            <a:off x="2515385" y="518062"/>
            <a:ext cx="7161229" cy="71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>
                <a:solidFill>
                  <a:srgbClr val="D13C16"/>
                </a:solidFill>
                <a:latin typeface="Arial Black" panose="020B0A04020102020204" pitchFamily="34" charset="0"/>
              </a:rPr>
              <a:t>Нормализация данных</a:t>
            </a:r>
            <a:endParaRPr lang="ru-RU" dirty="0">
              <a:solidFill>
                <a:srgbClr val="D13C16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568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19301397-DCC2-4920-8EBF-B6F5ED19A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3412" y="554371"/>
            <a:ext cx="5565175" cy="679595"/>
          </a:xfrm>
        </p:spPr>
        <p:txBody>
          <a:bodyPr>
            <a:normAutofit fontScale="77500" lnSpcReduction="20000"/>
          </a:bodyPr>
          <a:lstStyle/>
          <a:p>
            <a:r>
              <a:rPr lang="ru-RU" sz="3200" dirty="0">
                <a:solidFill>
                  <a:srgbClr val="D13C16"/>
                </a:solidFill>
                <a:latin typeface="Arial Black" panose="020B0A04020102020204" pitchFamily="34" charset="0"/>
              </a:rPr>
              <a:t>Соответствие типов данных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61FA76E-0F68-4F05-9718-1B6DEDD47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6" y="3007212"/>
            <a:ext cx="5256212" cy="29566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DF0A531-4545-4A65-8F99-03952E33BA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2" r="10481" b="4967"/>
          <a:stretch/>
        </p:blipFill>
        <p:spPr>
          <a:xfrm>
            <a:off x="6223322" y="3007212"/>
            <a:ext cx="5256212" cy="2981974"/>
          </a:xfrm>
          <a:prstGeom prst="rect">
            <a:avLst/>
          </a:prstGeom>
        </p:spPr>
      </p:pic>
      <p:pic>
        <p:nvPicPr>
          <p:cNvPr id="13" name="Рисунок 12" descr="Знак одобрения">
            <a:extLst>
              <a:ext uri="{FF2B5EF4-FFF2-40B4-BE49-F238E27FC236}">
                <a16:creationId xmlns:a16="http://schemas.microsoft.com/office/drawing/2014/main" id="{E8D4B8AA-543C-4688-8AE6-4AED7B02F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883372" y="1484722"/>
            <a:ext cx="914400" cy="914400"/>
          </a:xfrm>
          <a:prstGeom prst="rect">
            <a:avLst/>
          </a:prstGeom>
        </p:spPr>
      </p:pic>
      <p:pic>
        <p:nvPicPr>
          <p:cNvPr id="14" name="Рисунок 13" descr="Знак одобрения">
            <a:extLst>
              <a:ext uri="{FF2B5EF4-FFF2-40B4-BE49-F238E27FC236}">
                <a16:creationId xmlns:a16="http://schemas.microsoft.com/office/drawing/2014/main" id="{CD662231-8B75-40E4-B40F-0BC259B4C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4228" y="14847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71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44B2CE-74C0-4861-9D6F-BC3A963B2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28" y="368961"/>
            <a:ext cx="8170743" cy="612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56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9B569AB-8DF6-40C4-A0E8-89168780B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61505" y="515073"/>
            <a:ext cx="6468990" cy="740780"/>
          </a:xfrm>
        </p:spPr>
        <p:txBody>
          <a:bodyPr anchor="ctr">
            <a:normAutofit fontScale="92500"/>
          </a:bodyPr>
          <a:lstStyle/>
          <a:p>
            <a:r>
              <a:rPr lang="ru-RU" sz="2800" dirty="0">
                <a:solidFill>
                  <a:srgbClr val="D13C16"/>
                </a:solidFill>
                <a:latin typeface="Arial Black" panose="020B0A04020102020204" pitchFamily="34" charset="0"/>
              </a:rPr>
              <a:t>Определение первичного ключа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318C9A7-0D64-426A-B947-68C719CDB8D6}"/>
              </a:ext>
            </a:extLst>
          </p:cNvPr>
          <p:cNvSpPr/>
          <p:nvPr/>
        </p:nvSpPr>
        <p:spPr>
          <a:xfrm>
            <a:off x="1041722" y="1979271"/>
            <a:ext cx="5744753" cy="3622876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EDE1DCE-E6D9-4EAD-AD8D-0D554E8CE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59" b="91351" l="9846" r="89917">
                        <a14:foregroundMark x1="42586" y1="91441" x2="42586" y2="91441"/>
                        <a14:foregroundMark x1="43535" y1="91171" x2="43535" y2="91171"/>
                        <a14:foregroundMark x1="40451" y1="9459" x2="40451" y2="9459"/>
                        <a14:foregroundMark x1="47687" y1="60631" x2="47687" y2="60631"/>
                        <a14:foregroundMark x1="51364" y1="60450" x2="51364" y2="60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259" y="1649691"/>
            <a:ext cx="3251126" cy="42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97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9B569AB-8DF6-40C4-A0E8-89168780B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727327" y="534071"/>
            <a:ext cx="6737346" cy="740780"/>
          </a:xfrm>
        </p:spPr>
        <p:txBody>
          <a:bodyPr anchor="ctr">
            <a:normAutofit fontScale="92500"/>
          </a:bodyPr>
          <a:lstStyle/>
          <a:p>
            <a:r>
              <a:rPr lang="ru-RU" sz="2800" dirty="0">
                <a:solidFill>
                  <a:srgbClr val="D13C16"/>
                </a:solidFill>
                <a:latin typeface="Arial Black" panose="020B0A04020102020204" pitchFamily="34" charset="0"/>
              </a:rPr>
              <a:t>Определение первичного ключа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318C9A7-0D64-426A-B947-68C719CDB8D6}"/>
              </a:ext>
            </a:extLst>
          </p:cNvPr>
          <p:cNvSpPr/>
          <p:nvPr/>
        </p:nvSpPr>
        <p:spPr>
          <a:xfrm>
            <a:off x="3656772" y="1550504"/>
            <a:ext cx="4878456" cy="417443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738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155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2862E8-B26D-4B32-A9C6-13D45959F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03" y="592352"/>
            <a:ext cx="10873793" cy="709314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rgbClr val="800000"/>
                </a:solidFill>
                <a:latin typeface="Arial Black" panose="020B0A04020102020204" pitchFamily="34" charset="0"/>
              </a:rPr>
              <a:t>Требования, предъявляемые к БД</a:t>
            </a:r>
            <a:endParaRPr lang="ru-RU" dirty="0">
              <a:solidFill>
                <a:srgbClr val="8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E03D7F-1BAD-4E2F-9C7D-57F292656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6397" y="1548714"/>
            <a:ext cx="5056438" cy="709313"/>
          </a:xfrm>
        </p:spPr>
        <p:txBody>
          <a:bodyPr anchor="ctr">
            <a:normAutofit/>
          </a:bodyPr>
          <a:lstStyle/>
          <a:p>
            <a:r>
              <a:rPr lang="ru-RU" sz="2000" dirty="0">
                <a:solidFill>
                  <a:srgbClr val="D13C16"/>
                </a:solidFill>
                <a:latin typeface="Arial Black" panose="020B0A04020102020204" pitchFamily="34" charset="0"/>
              </a:rPr>
              <a:t>Функциональные требования </a:t>
            </a:r>
            <a:br>
              <a:rPr lang="ru-RU" dirty="0">
                <a:solidFill>
                  <a:srgbClr val="D13C16"/>
                </a:solidFill>
                <a:latin typeface="Arial Black" panose="020B0A04020102020204" pitchFamily="34" charset="0"/>
              </a:rPr>
            </a:b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F6A548C-4846-415F-B38D-314404956D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" r="21580"/>
          <a:stretch/>
        </p:blipFill>
        <p:spPr>
          <a:xfrm>
            <a:off x="949124" y="2505075"/>
            <a:ext cx="4583576" cy="3460534"/>
          </a:xfrm>
          <a:prstGeom prst="round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78DE9259-6629-45C1-9AB5-10E228711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30128" y="1178930"/>
            <a:ext cx="5683452" cy="1023516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solidFill>
                  <a:srgbClr val="D13C16"/>
                </a:solidFill>
                <a:latin typeface="Arial Black" panose="020B0A04020102020204" pitchFamily="34" charset="0"/>
              </a:rPr>
              <a:t>Требования к целостности данных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0EEF8A1-652F-46BD-9A8B-43E0DD7C7BF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302" y="2115266"/>
            <a:ext cx="4055467" cy="4150382"/>
          </a:xfrm>
        </p:spPr>
      </p:pic>
      <p:sp>
        <p:nvSpPr>
          <p:cNvPr id="11" name="Знак умножения 10">
            <a:extLst>
              <a:ext uri="{FF2B5EF4-FFF2-40B4-BE49-F238E27FC236}">
                <a16:creationId xmlns:a16="http://schemas.microsoft.com/office/drawing/2014/main" id="{344C409E-4B6E-4A4E-951A-3D4F1BC60851}"/>
              </a:ext>
            </a:extLst>
          </p:cNvPr>
          <p:cNvSpPr/>
          <p:nvPr/>
        </p:nvSpPr>
        <p:spPr>
          <a:xfrm>
            <a:off x="8062002" y="3981691"/>
            <a:ext cx="1250066" cy="1023516"/>
          </a:xfrm>
          <a:prstGeom prst="mathMultiply">
            <a:avLst/>
          </a:prstGeom>
          <a:solidFill>
            <a:srgbClr val="CC0000">
              <a:alpha val="56000"/>
            </a:srgbClr>
          </a:solidFill>
          <a:ln w="7620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415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2862E8-B26D-4B32-A9C6-13D45959F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03" y="592352"/>
            <a:ext cx="10873793" cy="709314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rgbClr val="800000"/>
                </a:solidFill>
                <a:latin typeface="Arial Black" panose="020B0A04020102020204" pitchFamily="34" charset="0"/>
              </a:rPr>
              <a:t>Требования, предъявляемые к БД</a:t>
            </a:r>
            <a:endParaRPr lang="ru-RU" dirty="0">
              <a:solidFill>
                <a:srgbClr val="8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E03D7F-1BAD-4E2F-9C7D-57F292656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3324" y="1548714"/>
            <a:ext cx="4996407" cy="709313"/>
          </a:xfrm>
        </p:spPr>
        <p:txBody>
          <a:bodyPr anchor="ctr">
            <a:normAutofit fontScale="92500"/>
          </a:bodyPr>
          <a:lstStyle/>
          <a:p>
            <a:r>
              <a:rPr lang="ru-RU" sz="2100" dirty="0">
                <a:solidFill>
                  <a:srgbClr val="D13C16"/>
                </a:solidFill>
                <a:latin typeface="Arial Black" panose="020B0A04020102020204" pitchFamily="34" charset="0"/>
              </a:rPr>
              <a:t>Требования к производительности</a:t>
            </a:r>
            <a:br>
              <a:rPr lang="ru-RU" dirty="0">
                <a:solidFill>
                  <a:srgbClr val="D13C16"/>
                </a:solidFill>
                <a:latin typeface="Arial Black" panose="020B0A04020102020204" pitchFamily="34" charset="0"/>
              </a:rPr>
            </a:b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F6A548C-4846-415F-B38D-314404956D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324" y="2505075"/>
            <a:ext cx="4255175" cy="3460534"/>
          </a:xfrm>
          <a:prstGeom prst="round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78DE9259-6629-45C1-9AB5-10E228711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5999" y="1357245"/>
            <a:ext cx="4996407" cy="809757"/>
          </a:xfrm>
        </p:spPr>
        <p:txBody>
          <a:bodyPr anchor="ctr">
            <a:normAutofit fontScale="92500"/>
          </a:bodyPr>
          <a:lstStyle/>
          <a:p>
            <a:pPr algn="ctr">
              <a:lnSpc>
                <a:spcPct val="100000"/>
              </a:lnSpc>
            </a:pPr>
            <a:r>
              <a:rPr lang="ru-RU" sz="2000" dirty="0">
                <a:solidFill>
                  <a:srgbClr val="D13C16"/>
                </a:solidFill>
                <a:latin typeface="Arial Black" panose="020B0A04020102020204" pitchFamily="34" charset="0"/>
              </a:rPr>
              <a:t>Требования к безопасности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0EEF8A1-652F-46BD-9A8B-43E0DD7C7BF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505075"/>
            <a:ext cx="5085144" cy="346053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77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2862E8-B26D-4B32-A9C6-13D45959F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03" y="592352"/>
            <a:ext cx="10873793" cy="709314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rgbClr val="800000"/>
                </a:solidFill>
                <a:latin typeface="Arial Black" panose="020B0A04020102020204" pitchFamily="34" charset="0"/>
              </a:rPr>
              <a:t>Требования, предъявляемые к БД</a:t>
            </a:r>
            <a:endParaRPr lang="ru-RU" dirty="0">
              <a:solidFill>
                <a:srgbClr val="8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E03D7F-1BAD-4E2F-9C7D-57F292656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9594" y="1680660"/>
            <a:ext cx="4699321" cy="709313"/>
          </a:xfrm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ru-RU" sz="2000" dirty="0">
                <a:solidFill>
                  <a:srgbClr val="D13C16"/>
                </a:solidFill>
                <a:latin typeface="Arial Black" panose="020B0A04020102020204" pitchFamily="34" charset="0"/>
              </a:rPr>
              <a:t>Требования к надёжности и доступности</a:t>
            </a:r>
            <a:br>
              <a:rPr lang="ru-RU" dirty="0">
                <a:solidFill>
                  <a:srgbClr val="D13C16"/>
                </a:solidFill>
                <a:latin typeface="Arial Black" panose="020B0A04020102020204" pitchFamily="34" charset="0"/>
              </a:rPr>
            </a:b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F6A548C-4846-415F-B38D-314404956D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1" r="7641"/>
          <a:stretch/>
        </p:blipFill>
        <p:spPr>
          <a:xfrm>
            <a:off x="1010856" y="2768967"/>
            <a:ext cx="4665770" cy="2860393"/>
          </a:xfrm>
          <a:prstGeom prst="round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78DE9259-6629-45C1-9AB5-10E228711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5999" y="1680660"/>
            <a:ext cx="4996407" cy="517846"/>
          </a:xfrm>
        </p:spPr>
        <p:txBody>
          <a:bodyPr anchor="ctr">
            <a:normAutofit fontScale="85000" lnSpcReduction="20000"/>
          </a:bodyPr>
          <a:lstStyle/>
          <a:p>
            <a:pPr algn="ctr">
              <a:lnSpc>
                <a:spcPct val="100000"/>
              </a:lnSpc>
            </a:pPr>
            <a:r>
              <a:rPr lang="ru-RU" sz="2000" dirty="0">
                <a:solidFill>
                  <a:srgbClr val="D13C16"/>
                </a:solidFill>
                <a:latin typeface="Arial Black" panose="020B0A04020102020204" pitchFamily="34" charset="0"/>
              </a:rPr>
              <a:t>Требования к масштабируемости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0EEF8A1-652F-46BD-9A8B-43E0DD7C7BF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768968"/>
            <a:ext cx="5085144" cy="28603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45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18B52-5D84-4142-A45F-F825A2600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67" y="593888"/>
            <a:ext cx="8182466" cy="68815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>
                <a:solidFill>
                  <a:srgbClr val="D13C16"/>
                </a:solidFill>
                <a:latin typeface="Arial Black" panose="020B0A04020102020204" pitchFamily="34" charset="0"/>
              </a:rPr>
              <a:t>Назначение и основные компоненты </a:t>
            </a:r>
            <a:br>
              <a:rPr lang="ru-RU" sz="3200" b="1" dirty="0">
                <a:solidFill>
                  <a:srgbClr val="D13C16"/>
                </a:solidFill>
                <a:latin typeface="Arial Black" panose="020B0A04020102020204" pitchFamily="34" charset="0"/>
              </a:rPr>
            </a:br>
            <a:r>
              <a:rPr lang="ru-RU" sz="3200" b="1" dirty="0">
                <a:solidFill>
                  <a:srgbClr val="D13C16"/>
                </a:solidFill>
                <a:latin typeface="Arial Black" panose="020B0A04020102020204" pitchFamily="34" charset="0"/>
              </a:rPr>
              <a:t>системы баз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ED3635-C25D-436F-9ACF-E4E062279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9" y="1412980"/>
            <a:ext cx="3033058" cy="2395312"/>
          </a:xfrm>
          <a:prstGeom prst="round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A078E4-EFE5-4632-A78B-3487F1821E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7"/>
          <a:stretch/>
        </p:blipFill>
        <p:spPr>
          <a:xfrm>
            <a:off x="3803617" y="3897921"/>
            <a:ext cx="3134955" cy="2465172"/>
          </a:xfrm>
          <a:prstGeom prst="round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0DB47C1-BC5C-4207-A97D-71AAD048CB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8" r="13309"/>
          <a:stretch/>
        </p:blipFill>
        <p:spPr>
          <a:xfrm>
            <a:off x="7415752" y="1537620"/>
            <a:ext cx="3799002" cy="2146032"/>
          </a:xfrm>
          <a:prstGeom prst="rect">
            <a:avLst/>
          </a:prstGeom>
          <a:ln w="28575">
            <a:solidFill>
              <a:srgbClr val="A50021"/>
            </a:solidFill>
          </a:ln>
        </p:spPr>
      </p:pic>
      <p:pic>
        <p:nvPicPr>
          <p:cNvPr id="10" name="Рисунок 9" descr="Мужчина">
            <a:extLst>
              <a:ext uri="{FF2B5EF4-FFF2-40B4-BE49-F238E27FC236}">
                <a16:creationId xmlns:a16="http://schemas.microsoft.com/office/drawing/2014/main" id="{EDFD2744-02B6-4CDB-A694-319C32676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9520" y="4458878"/>
            <a:ext cx="1805234" cy="1805234"/>
          </a:xfrm>
          <a:prstGeom prst="rect">
            <a:avLst/>
          </a:prstGeom>
        </p:spPr>
      </p:pic>
      <p:pic>
        <p:nvPicPr>
          <p:cNvPr id="12" name="Рисунок 11" descr="Стрелка: изгиб по часовой стрелке">
            <a:extLst>
              <a:ext uri="{FF2B5EF4-FFF2-40B4-BE49-F238E27FC236}">
                <a16:creationId xmlns:a16="http://schemas.microsoft.com/office/drawing/2014/main" id="{11858DDD-3220-403F-AEF9-BAA184FF2D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3084" y="3897921"/>
            <a:ext cx="914400" cy="914400"/>
          </a:xfrm>
          <a:prstGeom prst="rect">
            <a:avLst/>
          </a:prstGeom>
        </p:spPr>
      </p:pic>
      <p:pic>
        <p:nvPicPr>
          <p:cNvPr id="14" name="Рисунок 13" descr="Стрелка: поворот влево">
            <a:extLst>
              <a:ext uri="{FF2B5EF4-FFF2-40B4-BE49-F238E27FC236}">
                <a16:creationId xmlns:a16="http://schemas.microsoft.com/office/drawing/2014/main" id="{27A47CC6-1CA4-43D2-B15A-AFD472A8EB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51542" y="2769252"/>
            <a:ext cx="914400" cy="914400"/>
          </a:xfrm>
          <a:prstGeom prst="rect">
            <a:avLst/>
          </a:prstGeom>
        </p:spPr>
      </p:pic>
      <p:pic>
        <p:nvPicPr>
          <p:cNvPr id="16" name="Рисунок 15" descr="Стрелка: изгиб по часовой стрелке">
            <a:extLst>
              <a:ext uri="{FF2B5EF4-FFF2-40B4-BE49-F238E27FC236}">
                <a16:creationId xmlns:a16="http://schemas.microsoft.com/office/drawing/2014/main" id="{C4EECD11-A8E0-4E96-A82E-F1FE5E65A7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3668" y="40016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73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9BE263-C97A-265F-273F-0DC65759E2A0}"/>
              </a:ext>
            </a:extLst>
          </p:cNvPr>
          <p:cNvSpPr txBox="1"/>
          <p:nvPr/>
        </p:nvSpPr>
        <p:spPr>
          <a:xfrm>
            <a:off x="3480812" y="548632"/>
            <a:ext cx="5230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E63E11"/>
                </a:solidFill>
                <a:latin typeface="Arial Black" panose="020B0A04020102020204" pitchFamily="34" charset="0"/>
              </a:rPr>
              <a:t>Базы данных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2A070-97C0-4513-9900-396D8BA19FFC}"/>
              </a:ext>
            </a:extLst>
          </p:cNvPr>
          <p:cNvSpPr txBox="1"/>
          <p:nvPr/>
        </p:nvSpPr>
        <p:spPr>
          <a:xfrm>
            <a:off x="1727017" y="1508538"/>
            <a:ext cx="9332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База данных (БД) – совокупность данных, организованных по определённым правилам, предусматривающим общие принципы описания, хранения и манипулирования данными, независимая от прикладных программ. 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CEF5553-765D-4FE1-B01B-A10AA8653001}"/>
              </a:ext>
            </a:extLst>
          </p:cNvPr>
          <p:cNvSpPr/>
          <p:nvPr/>
        </p:nvSpPr>
        <p:spPr>
          <a:xfrm>
            <a:off x="2490247" y="2694044"/>
            <a:ext cx="7211505" cy="362548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4734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7C46A9-C260-4D46-8032-641788292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80" y="1483667"/>
            <a:ext cx="7193240" cy="487983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4D9572F-F79F-41B6-9086-3D42C2D18723}"/>
              </a:ext>
            </a:extLst>
          </p:cNvPr>
          <p:cNvSpPr txBox="1">
            <a:spLocks/>
          </p:cNvSpPr>
          <p:nvPr/>
        </p:nvSpPr>
        <p:spPr>
          <a:xfrm>
            <a:off x="1781666" y="527900"/>
            <a:ext cx="8625526" cy="801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>
                <a:solidFill>
                  <a:srgbClr val="D13C16"/>
                </a:solidFill>
                <a:latin typeface="Arial Black" panose="020B0A04020102020204" pitchFamily="34" charset="0"/>
              </a:rPr>
              <a:t>Уровни представления данных</a:t>
            </a:r>
            <a:endParaRPr lang="ru-RU" sz="3200" dirty="0">
              <a:solidFill>
                <a:srgbClr val="D13C16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6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2463E2-667E-4402-87C8-CEF8DA63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666" y="527900"/>
            <a:ext cx="8625526" cy="801279"/>
          </a:xfrm>
        </p:spPr>
        <p:txBody>
          <a:bodyPr>
            <a:noAutofit/>
          </a:bodyPr>
          <a:lstStyle/>
          <a:p>
            <a:pPr algn="ctr"/>
            <a:r>
              <a:rPr lang="ru-RU" sz="3200" dirty="0">
                <a:solidFill>
                  <a:srgbClr val="D13C16"/>
                </a:solidFill>
                <a:latin typeface="Arial Black" panose="020B0A04020102020204" pitchFamily="34" charset="0"/>
              </a:rPr>
              <a:t>Уровни представления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202217-B3E3-4A5B-8F1E-F23E25F3EE3F}"/>
              </a:ext>
            </a:extLst>
          </p:cNvPr>
          <p:cNvSpPr txBox="1"/>
          <p:nvPr/>
        </p:nvSpPr>
        <p:spPr>
          <a:xfrm>
            <a:off x="386498" y="1504170"/>
            <a:ext cx="339364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Внутренний уровень </a:t>
            </a:r>
          </a:p>
          <a:p>
            <a:pPr algn="ctr"/>
            <a:r>
              <a:rPr lang="ru-RU" sz="2000" b="1" dirty="0"/>
              <a:t>(Уровень хранения)</a:t>
            </a:r>
          </a:p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C8B27E-8832-44D2-A953-B87BD880B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98" y="2664045"/>
            <a:ext cx="3535050" cy="2835133"/>
          </a:xfrm>
          <a:prstGeom prst="round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18E29D-B05B-4038-AC10-39F224FA2615}"/>
              </a:ext>
            </a:extLst>
          </p:cNvPr>
          <p:cNvSpPr txBox="1"/>
          <p:nvPr/>
        </p:nvSpPr>
        <p:spPr>
          <a:xfrm>
            <a:off x="4397604" y="1504170"/>
            <a:ext cx="339364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Концептуальный</a:t>
            </a:r>
          </a:p>
          <a:p>
            <a:pPr algn="ctr"/>
            <a:r>
              <a:rPr lang="ru-RU" sz="2000" b="1" dirty="0"/>
              <a:t>(Общая картина)</a:t>
            </a:r>
          </a:p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13E2B-0E01-4B74-94E3-21D9246B7575}"/>
              </a:ext>
            </a:extLst>
          </p:cNvPr>
          <p:cNvSpPr txBox="1"/>
          <p:nvPr/>
        </p:nvSpPr>
        <p:spPr>
          <a:xfrm>
            <a:off x="8344293" y="1504170"/>
            <a:ext cx="339364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Внешний уровень</a:t>
            </a:r>
          </a:p>
          <a:p>
            <a:pPr algn="ctr"/>
            <a:r>
              <a:rPr lang="ru-RU" sz="2000" b="1" dirty="0"/>
              <a:t>(Взгляд пользователя)</a:t>
            </a:r>
          </a:p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907F67-47D6-4B8B-A1C8-06CE6D1E02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8" t="7698" r="18660" b="1993"/>
          <a:stretch/>
        </p:blipFill>
        <p:spPr>
          <a:xfrm>
            <a:off x="4382696" y="2599641"/>
            <a:ext cx="3535051" cy="2899537"/>
          </a:xfrm>
          <a:prstGeom prst="round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4E5CEB-1BFC-4AEB-AA3F-715BB51CE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0295" y="2544348"/>
            <a:ext cx="3183047" cy="289953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5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64F10-B01D-487C-9F0A-271761950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260" y="540231"/>
            <a:ext cx="10021478" cy="757434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rgbClr val="D13C16"/>
                </a:solidFill>
                <a:latin typeface="Arial Black" panose="020B0A04020102020204" pitchFamily="34" charset="0"/>
              </a:rPr>
              <a:t>Физическая организация БД</a:t>
            </a:r>
            <a:endParaRPr lang="ru-RU" sz="1200" dirty="0">
              <a:solidFill>
                <a:srgbClr val="D13C16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C6692CD-5E59-48BA-A933-4BD35F75CC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87860" y="1311704"/>
            <a:ext cx="9816278" cy="4513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rgbClr val="AF300D"/>
                </a:solidFill>
                <a:latin typeface="Arial Black" panose="020B0A04020102020204" pitchFamily="34" charset="0"/>
              </a:rPr>
              <a:t>Запрос пользователя: "Найти все серии, где </a:t>
            </a:r>
            <a:r>
              <a:rPr lang="ru-RU" altLang="ru-RU" sz="1600" dirty="0" err="1">
                <a:solidFill>
                  <a:srgbClr val="AF300D"/>
                </a:solidFill>
                <a:latin typeface="Arial Black" panose="020B0A04020102020204" pitchFamily="34" charset="0"/>
              </a:rPr>
              <a:t>Крош</a:t>
            </a:r>
            <a:r>
              <a:rPr lang="ru-RU" altLang="ru-RU" sz="1600" dirty="0">
                <a:solidFill>
                  <a:srgbClr val="AF300D"/>
                </a:solidFill>
                <a:latin typeface="Arial Black" panose="020B0A04020102020204" pitchFamily="34" charset="0"/>
              </a:rPr>
              <a:t> и Ёжик появлялись вместе".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6642A7-4C37-4AAA-ACA8-3ABAE076F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8" y="2060652"/>
            <a:ext cx="3167406" cy="1727065"/>
          </a:xfrm>
          <a:prstGeom prst="round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316B66-5C09-421C-A5F1-8B56F06DF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95" y="4095888"/>
            <a:ext cx="2854366" cy="2235920"/>
          </a:xfrm>
          <a:prstGeom prst="round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75AD98-9C19-412B-A920-C52DA5E5AB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2" r="6517"/>
          <a:stretch/>
        </p:blipFill>
        <p:spPr>
          <a:xfrm>
            <a:off x="5422386" y="1957794"/>
            <a:ext cx="2969443" cy="1932779"/>
          </a:xfrm>
          <a:prstGeom prst="round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DD27D5-A8AD-446E-B716-6BA38E21C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552" y="4046454"/>
            <a:ext cx="4059811" cy="2283644"/>
          </a:xfrm>
          <a:prstGeom prst="roundRect">
            <a:avLst/>
          </a:prstGeom>
        </p:spPr>
      </p:pic>
      <p:pic>
        <p:nvPicPr>
          <p:cNvPr id="13" name="Рисунок 12" descr="Стрелка: изгиб по часовой стрелке">
            <a:extLst>
              <a:ext uri="{FF2B5EF4-FFF2-40B4-BE49-F238E27FC236}">
                <a16:creationId xmlns:a16="http://schemas.microsoft.com/office/drawing/2014/main" id="{6E644857-39FD-4AD7-94A7-A82D7956A4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517185" y="3132054"/>
            <a:ext cx="914400" cy="914400"/>
          </a:xfrm>
          <a:prstGeom prst="rect">
            <a:avLst/>
          </a:prstGeom>
        </p:spPr>
      </p:pic>
      <p:pic>
        <p:nvPicPr>
          <p:cNvPr id="14" name="Рисунок 13" descr="Стрелка: изгиб по часовой стрелке">
            <a:extLst>
              <a:ext uri="{FF2B5EF4-FFF2-40B4-BE49-F238E27FC236}">
                <a16:creationId xmlns:a16="http://schemas.microsoft.com/office/drawing/2014/main" id="{285FA6F9-5538-451C-8070-8AE338638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590376" y="2988180"/>
            <a:ext cx="914400" cy="914400"/>
          </a:xfrm>
          <a:prstGeom prst="rect">
            <a:avLst/>
          </a:prstGeom>
        </p:spPr>
      </p:pic>
      <p:pic>
        <p:nvPicPr>
          <p:cNvPr id="15" name="Рисунок 14" descr="Стрелка: поворот влево">
            <a:extLst>
              <a:ext uri="{FF2B5EF4-FFF2-40B4-BE49-F238E27FC236}">
                <a16:creationId xmlns:a16="http://schemas.microsoft.com/office/drawing/2014/main" id="{61F05F89-5575-4526-987A-6B6B34D842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638800" y="40464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37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D9ADF-5777-470A-A65F-3995C33BB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CC0000"/>
                </a:solidFill>
                <a:latin typeface="Arial Black" panose="020B0A04020102020204" pitchFamily="34" charset="0"/>
              </a:rPr>
              <a:t>Языковой уровень </a:t>
            </a:r>
            <a:r>
              <a:rPr lang="en-US" sz="3600" dirty="0">
                <a:solidFill>
                  <a:srgbClr val="CC0000"/>
                </a:solidFill>
                <a:latin typeface="Arial Black" panose="020B0A04020102020204" pitchFamily="34" charset="0"/>
              </a:rPr>
              <a:t>SQL</a:t>
            </a:r>
            <a:endParaRPr lang="ru-RU" sz="3600" dirty="0">
              <a:solidFill>
                <a:srgbClr val="CC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6C54AD3-9E72-420E-AC4D-F525DF7979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400"/>
          </a:xfrm>
          <a:ln>
            <a:solidFill>
              <a:srgbClr val="800000"/>
            </a:solidFill>
          </a:ln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441CADC-14CB-4FDF-ABED-277148EC3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3443" y="2799660"/>
            <a:ext cx="4840357" cy="24084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CC0000"/>
                </a:solidFill>
                <a:latin typeface="Avenir Next LT Pro Light" panose="020B0304020202020204" pitchFamily="34" charset="0"/>
              </a:rPr>
              <a:t>SELECT</a:t>
            </a:r>
            <a:r>
              <a:rPr lang="en-US" sz="2000" b="1" dirty="0">
                <a:latin typeface="Avenir Next LT Pro Light" panose="020B0304020202020204" pitchFamily="34" charset="0"/>
              </a:rPr>
              <a:t> name, color </a:t>
            </a:r>
            <a:r>
              <a:rPr lang="en-US" sz="2000" b="1" dirty="0">
                <a:solidFill>
                  <a:srgbClr val="CC0000"/>
                </a:solidFill>
                <a:latin typeface="Avenir Next LT Pro Light" panose="020B0304020202020204" pitchFamily="34" charset="0"/>
              </a:rPr>
              <a:t>FROM</a:t>
            </a:r>
            <a:r>
              <a:rPr lang="en-US" sz="2000" b="1" dirty="0">
                <a:latin typeface="Avenir Next LT Pro Light" panose="020B0304020202020204" pitchFamily="34" charset="0"/>
              </a:rPr>
              <a:t> Characters;</a:t>
            </a:r>
            <a:endParaRPr lang="ru-RU" sz="2000" b="1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 err="1"/>
              <a:t>Крош</a:t>
            </a:r>
            <a:r>
              <a:rPr lang="ru-RU" sz="2000" dirty="0"/>
              <a:t>, голубой</a:t>
            </a:r>
          </a:p>
          <a:p>
            <a:pPr marL="0" indent="0">
              <a:buNone/>
            </a:pPr>
            <a:r>
              <a:rPr lang="ru-RU" sz="2000" dirty="0"/>
              <a:t>Ёжик, фиолетовый</a:t>
            </a:r>
          </a:p>
          <a:p>
            <a:pPr marL="0" indent="0">
              <a:buNone/>
            </a:pPr>
            <a:r>
              <a:rPr lang="ru-RU" sz="2000" dirty="0"/>
              <a:t>Нюша, розовая</a:t>
            </a:r>
          </a:p>
          <a:p>
            <a:pPr marL="0" indent="0">
              <a:buNone/>
            </a:pPr>
            <a:r>
              <a:rPr lang="ru-RU" sz="20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96126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D5C91-C39B-43C8-85AC-587EE5B3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381" y="374553"/>
            <a:ext cx="10124387" cy="1077176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rgbClr val="AF300D"/>
                </a:solidFill>
                <a:latin typeface="Arial Black" panose="020B0A04020102020204" pitchFamily="34" charset="0"/>
              </a:rPr>
              <a:t>Разновидность объектов баз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AEAF6-85A3-4F47-B4CA-6E152CC42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24" y="1684355"/>
            <a:ext cx="5157787" cy="823912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ru-RU" dirty="0">
                <a:solidFill>
                  <a:srgbClr val="800000"/>
                </a:solidFill>
                <a:latin typeface="Arial Black" panose="020B0A04020102020204" pitchFamily="34" charset="0"/>
              </a:rPr>
              <a:t>Таблицы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D0A354C-2E88-469E-A469-FDD0F4302E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r="21608"/>
          <a:stretch/>
        </p:blipFill>
        <p:spPr>
          <a:xfrm>
            <a:off x="935381" y="2610537"/>
            <a:ext cx="4176074" cy="3473664"/>
          </a:xfrm>
          <a:prstGeom prst="round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2C6E1D74-4776-4507-93B4-03C62829F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>
            <a:normAutofit lnSpcReduction="10000"/>
          </a:bodyPr>
          <a:lstStyle/>
          <a:p>
            <a:pPr algn="ctr"/>
            <a:r>
              <a:rPr lang="ru-RU" dirty="0">
                <a:solidFill>
                  <a:srgbClr val="800000"/>
                </a:solidFill>
                <a:latin typeface="Arial Black" panose="020B0A04020102020204" pitchFamily="34" charset="0"/>
              </a:rPr>
              <a:t>Последовательности и</a:t>
            </a:r>
          </a:p>
          <a:p>
            <a:pPr algn="ctr"/>
            <a:r>
              <a:rPr lang="ru-RU" dirty="0">
                <a:solidFill>
                  <a:srgbClr val="800000"/>
                </a:solidFill>
                <a:latin typeface="Arial Black" panose="020B0A04020102020204" pitchFamily="34" charset="0"/>
              </a:rPr>
              <a:t>индексы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1803976D-C11F-4367-AAF2-B0E03DFBBE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138" y="2610537"/>
            <a:ext cx="5849311" cy="347366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88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D5C91-C39B-43C8-85AC-587EE5B3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381" y="374553"/>
            <a:ext cx="10124387" cy="1077176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rgbClr val="AF300D"/>
                </a:solidFill>
                <a:latin typeface="Arial Black" panose="020B0A04020102020204" pitchFamily="34" charset="0"/>
              </a:rPr>
              <a:t>Разновидность объектов баз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AEAF6-85A3-4F47-B4CA-6E152CC42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24" y="1684355"/>
            <a:ext cx="5157787" cy="823912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ru-RU" dirty="0">
                <a:solidFill>
                  <a:srgbClr val="800000"/>
                </a:solidFill>
                <a:latin typeface="Arial Black" panose="020B0A04020102020204" pitchFamily="34" charset="0"/>
              </a:rPr>
              <a:t>Таблицы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D0A354C-2E88-469E-A469-FDD0F4302E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138" y="3061253"/>
            <a:ext cx="5484927" cy="2379490"/>
          </a:xfrm>
          <a:prstGeom prst="rect">
            <a:avLst/>
          </a:prstGeom>
          <a:ln>
            <a:solidFill>
              <a:srgbClr val="800000"/>
            </a:solidFill>
          </a:ln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2C6E1D74-4776-4507-93B4-03C62829F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>
            <a:normAutofit lnSpcReduction="10000"/>
          </a:bodyPr>
          <a:lstStyle/>
          <a:p>
            <a:pPr algn="ctr"/>
            <a:r>
              <a:rPr lang="ru-RU" dirty="0">
                <a:solidFill>
                  <a:srgbClr val="800000"/>
                </a:solidFill>
                <a:latin typeface="Arial Black" panose="020B0A04020102020204" pitchFamily="34" charset="0"/>
              </a:rPr>
              <a:t>Последовательности и</a:t>
            </a:r>
          </a:p>
          <a:p>
            <a:pPr algn="ctr"/>
            <a:r>
              <a:rPr lang="ru-RU" dirty="0">
                <a:solidFill>
                  <a:srgbClr val="800000"/>
                </a:solidFill>
                <a:latin typeface="Arial Black" panose="020B0A04020102020204" pitchFamily="34" charset="0"/>
              </a:rPr>
              <a:t>индексы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AF3D75D-00C8-4B09-B4E0-1BCF0B219D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61253"/>
            <a:ext cx="5252796" cy="2325757"/>
          </a:xfrm>
          <a:ln>
            <a:solidFill>
              <a:srgbClr val="80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 err="1"/>
              <a:t>Крош</a:t>
            </a:r>
            <a:r>
              <a:rPr lang="ru-RU" sz="2000" dirty="0"/>
              <a:t> - №1, Ёжик - №2, Нюша - №3 и так далее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Индекс по столбцу «Имя» в таблице «Жители»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692264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D5C91-C39B-43C8-85AC-587EE5B3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381" y="374553"/>
            <a:ext cx="10124387" cy="1077176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rgbClr val="AF300D"/>
                </a:solidFill>
                <a:latin typeface="Arial Black" panose="020B0A04020102020204" pitchFamily="34" charset="0"/>
              </a:rPr>
              <a:t>Разновидность объектов баз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AEAF6-85A3-4F47-B4CA-6E152CC42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586" y="1702373"/>
            <a:ext cx="5157787" cy="823912"/>
          </a:xfrm>
        </p:spPr>
        <p:txBody>
          <a:bodyPr anchor="ctr"/>
          <a:lstStyle/>
          <a:p>
            <a:pPr algn="ctr"/>
            <a:r>
              <a:rPr lang="ru-RU" dirty="0">
                <a:solidFill>
                  <a:srgbClr val="800000"/>
                </a:solidFill>
                <a:latin typeface="Arial Black" panose="020B0A04020102020204" pitchFamily="34" charset="0"/>
              </a:rPr>
              <a:t>Триггеры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D0A354C-2E88-469E-A469-FDD0F4302E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443" y="2776930"/>
            <a:ext cx="4176074" cy="3012875"/>
          </a:xfrm>
          <a:prstGeom prst="round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2C6E1D74-4776-4507-93B4-03C62829F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08248" y="1707921"/>
            <a:ext cx="5183188" cy="823912"/>
          </a:xfrm>
        </p:spPr>
        <p:txBody>
          <a:bodyPr anchor="ctr"/>
          <a:lstStyle/>
          <a:p>
            <a:pPr algn="ctr"/>
            <a:r>
              <a:rPr lang="ru-RU" dirty="0">
                <a:solidFill>
                  <a:srgbClr val="800000"/>
                </a:solidFill>
                <a:latin typeface="Arial Black" panose="020B0A04020102020204" pitchFamily="34" charset="0"/>
              </a:rPr>
              <a:t>Хранимые процедуры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1803976D-C11F-4367-AAF2-B0E03DFBBE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5187" y="2707807"/>
            <a:ext cx="5849311" cy="329023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03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D5C91-C39B-43C8-85AC-587EE5B3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381" y="374553"/>
            <a:ext cx="10124387" cy="1077176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rgbClr val="AF300D"/>
                </a:solidFill>
                <a:latin typeface="Arial Black" panose="020B0A04020102020204" pitchFamily="34" charset="0"/>
              </a:rPr>
              <a:t>Разновидность объектов баз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AEAF6-85A3-4F47-B4CA-6E152CC42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283" y="1707921"/>
            <a:ext cx="5157787" cy="823912"/>
          </a:xfrm>
        </p:spPr>
        <p:txBody>
          <a:bodyPr anchor="ctr"/>
          <a:lstStyle/>
          <a:p>
            <a:pPr algn="ctr"/>
            <a:r>
              <a:rPr lang="ru-RU" dirty="0">
                <a:solidFill>
                  <a:srgbClr val="800000"/>
                </a:solidFill>
                <a:latin typeface="Arial Black" panose="020B0A04020102020204" pitchFamily="34" charset="0"/>
              </a:rPr>
              <a:t>Триггеры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C6E1D74-4776-4507-93B4-03C62829F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573" y="1707921"/>
            <a:ext cx="5183188" cy="823912"/>
          </a:xfrm>
        </p:spPr>
        <p:txBody>
          <a:bodyPr anchor="ctr"/>
          <a:lstStyle/>
          <a:p>
            <a:pPr algn="ctr"/>
            <a:r>
              <a:rPr lang="ru-RU" dirty="0">
                <a:solidFill>
                  <a:srgbClr val="800000"/>
                </a:solidFill>
                <a:latin typeface="Arial Black" panose="020B0A04020102020204" pitchFamily="34" charset="0"/>
              </a:rPr>
              <a:t>Хранимые процедуры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3205A5C-C591-4D0A-BEDA-F28BB4BA52A5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52107" y="3039976"/>
            <a:ext cx="5256141" cy="1995410"/>
          </a:xfrm>
          <a:prstGeom prst="rect">
            <a:avLst/>
          </a:prstGeom>
          <a:noFill/>
          <a:ln>
            <a:solidFill>
              <a:srgbClr val="800000"/>
            </a:solidFill>
          </a:ln>
          <a:effectLst/>
        </p:spPr>
        <p:txBody>
          <a:bodyPr vert="horz" wrap="square" lIns="288000" tIns="2539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000" dirty="0"/>
              <a:t>Триггер "</a:t>
            </a:r>
            <a:r>
              <a:rPr lang="ru-RU" altLang="ru-RU" sz="2000" dirty="0" err="1"/>
              <a:t>Новое_Изобретение</a:t>
            </a:r>
            <a:r>
              <a:rPr lang="ru-RU" altLang="ru-RU" sz="2000" dirty="0"/>
              <a:t>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ru-RU" altLang="ru-RU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ru-RU" altLang="ru-RU" sz="2000" dirty="0" err="1"/>
              <a:t>Автоматичеси</a:t>
            </a:r>
            <a:r>
              <a:rPr lang="ru-RU" altLang="ru-RU" sz="2000" dirty="0"/>
              <a:t> отправить сообщение всем жителям: "</a:t>
            </a:r>
            <a:r>
              <a:rPr lang="ru-RU" altLang="ru-RU" sz="2000" dirty="0" err="1"/>
              <a:t>Пин</a:t>
            </a:r>
            <a:r>
              <a:rPr lang="ru-RU" altLang="ru-RU" sz="2000" dirty="0"/>
              <a:t> создал новое изобретение."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dirty="0"/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DA5A078F-ED00-474C-BE23-63A53DF34E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3754" y="3193579"/>
            <a:ext cx="5416826" cy="1688203"/>
          </a:xfrm>
          <a:ln>
            <a:solidFill>
              <a:srgbClr val="800000"/>
            </a:solidFill>
          </a:ln>
        </p:spPr>
        <p:txBody>
          <a:bodyPr lIns="216000">
            <a:normAutofit/>
          </a:bodyPr>
          <a:lstStyle/>
          <a:p>
            <a:pPr marL="0" indent="0">
              <a:buNone/>
            </a:pPr>
            <a:endParaRPr lang="ru-RU" sz="2400" dirty="0">
              <a:latin typeface="+mj-lt"/>
            </a:endParaRPr>
          </a:p>
          <a:p>
            <a:pPr marL="0" indent="0">
              <a:buNone/>
            </a:pPr>
            <a:r>
              <a:rPr lang="ru-RU" sz="2400" dirty="0" err="1">
                <a:latin typeface="+mj-lt"/>
              </a:rPr>
              <a:t>Устроить_Праздник</a:t>
            </a:r>
            <a:r>
              <a:rPr lang="ru-RU" sz="2400" dirty="0">
                <a:latin typeface="+mj-lt"/>
              </a:rPr>
              <a:t>('2024-05-20', 'День Рождения Нюши’)</a:t>
            </a:r>
          </a:p>
          <a:p>
            <a:pPr marL="0" indent="0">
              <a:buNone/>
            </a:pPr>
            <a:endParaRPr lang="ru-RU" sz="2400" dirty="0">
              <a:latin typeface="+mj-lt"/>
            </a:endParaRPr>
          </a:p>
          <a:p>
            <a:pPr marL="0" indent="0">
              <a:buNone/>
            </a:pP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9551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D5C91-C39B-43C8-85AC-587EE5B3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381" y="374553"/>
            <a:ext cx="10124387" cy="1077176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rgbClr val="AF300D"/>
                </a:solidFill>
                <a:latin typeface="Arial Black" panose="020B0A04020102020204" pitchFamily="34" charset="0"/>
              </a:rPr>
              <a:t>Разновидность объектов баз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AEAF6-85A3-4F47-B4CA-6E152CC42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901" y="1684355"/>
            <a:ext cx="5157787" cy="823912"/>
          </a:xfrm>
        </p:spPr>
        <p:txBody>
          <a:bodyPr anchor="ctr"/>
          <a:lstStyle/>
          <a:p>
            <a:pPr algn="ctr"/>
            <a:r>
              <a:rPr lang="ru-RU" dirty="0">
                <a:solidFill>
                  <a:srgbClr val="800000"/>
                </a:solidFill>
                <a:latin typeface="Arial Black" panose="020B0A04020102020204" pitchFamily="34" charset="0"/>
              </a:rPr>
              <a:t>Хранимые пакеты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D0A354C-2E88-469E-A469-FDD0F4302E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0" r="6918"/>
          <a:stretch/>
        </p:blipFill>
        <p:spPr>
          <a:xfrm>
            <a:off x="836612" y="2699861"/>
            <a:ext cx="4138367" cy="3294991"/>
          </a:xfrm>
          <a:prstGeom prst="round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2C6E1D74-4776-4507-93B4-03C62829F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76580" y="1684355"/>
            <a:ext cx="5183188" cy="823912"/>
          </a:xfrm>
        </p:spPr>
        <p:txBody>
          <a:bodyPr anchor="ctr"/>
          <a:lstStyle/>
          <a:p>
            <a:pPr algn="ctr"/>
            <a:r>
              <a:rPr lang="ru-RU" dirty="0">
                <a:solidFill>
                  <a:srgbClr val="800000"/>
                </a:solidFill>
                <a:latin typeface="Arial Black" panose="020B0A04020102020204" pitchFamily="34" charset="0"/>
              </a:rPr>
              <a:t>Хранимые функции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1803976D-C11F-4367-AAF2-B0E03DFBBE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6078" y="2704615"/>
            <a:ext cx="5849310" cy="329023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0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D5C91-C39B-43C8-85AC-587EE5B3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381" y="374553"/>
            <a:ext cx="10124387" cy="1077176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rgbClr val="AF300D"/>
                </a:solidFill>
                <a:latin typeface="Arial Black" panose="020B0A04020102020204" pitchFamily="34" charset="0"/>
              </a:rPr>
              <a:t>Разновидность объектов баз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AEAF6-85A3-4F47-B4CA-6E152CC42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6" y="2026813"/>
            <a:ext cx="5157787" cy="823912"/>
          </a:xfrm>
        </p:spPr>
        <p:txBody>
          <a:bodyPr anchor="ctr"/>
          <a:lstStyle/>
          <a:p>
            <a:pPr algn="ctr"/>
            <a:r>
              <a:rPr lang="ru-RU" dirty="0">
                <a:solidFill>
                  <a:srgbClr val="800000"/>
                </a:solidFill>
                <a:latin typeface="Arial Black" panose="020B0A04020102020204" pitchFamily="34" charset="0"/>
              </a:rPr>
              <a:t>Хранимые пакеты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C6E1D74-4776-4507-93B4-03C62829F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6447" y="2026813"/>
            <a:ext cx="5183188" cy="823912"/>
          </a:xfrm>
        </p:spPr>
        <p:txBody>
          <a:bodyPr anchor="ctr"/>
          <a:lstStyle/>
          <a:p>
            <a:pPr algn="ctr"/>
            <a:r>
              <a:rPr lang="ru-RU" dirty="0">
                <a:solidFill>
                  <a:srgbClr val="800000"/>
                </a:solidFill>
                <a:latin typeface="Arial Black" panose="020B0A04020102020204" pitchFamily="34" charset="0"/>
              </a:rPr>
              <a:t>Хранимые функции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88C41D-AA5E-48BE-AF17-3A67236B4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3584177"/>
            <a:ext cx="5157787" cy="1431099"/>
          </a:xfrm>
          <a:ln>
            <a:solidFill>
              <a:srgbClr val="80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2400" dirty="0"/>
              <a:t>Пакет "</a:t>
            </a:r>
            <a:r>
              <a:rPr lang="ru-RU" sz="2400" dirty="0" err="1"/>
              <a:t>МетеоСтанция_Совуньи</a:t>
            </a:r>
            <a:r>
              <a:rPr lang="ru-RU" sz="2400" dirty="0"/>
              <a:t>"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BB7C4C32-7296-468B-8B46-1F59ED03D1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6447" y="3425809"/>
            <a:ext cx="5157787" cy="1812114"/>
          </a:xfrm>
          <a:ln>
            <a:solidFill>
              <a:srgbClr val="800000"/>
            </a:solidFill>
          </a:ln>
        </p:spPr>
        <p:txBody>
          <a:bodyPr lIns="180000">
            <a:normAutofit/>
          </a:bodyPr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2400" dirty="0" err="1"/>
              <a:t>Посчитать_Количество_Друзей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('Нюша')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330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9BE263-C97A-265F-273F-0DC65759E2A0}"/>
              </a:ext>
            </a:extLst>
          </p:cNvPr>
          <p:cNvSpPr txBox="1"/>
          <p:nvPr/>
        </p:nvSpPr>
        <p:spPr>
          <a:xfrm>
            <a:off x="3362179" y="538476"/>
            <a:ext cx="5467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E63E11"/>
                </a:solidFill>
                <a:latin typeface="Arial Black" panose="020B0A04020102020204" pitchFamily="34" charset="0"/>
              </a:rPr>
              <a:t>Базы данных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2A070-97C0-4513-9900-396D8BA19FFC}"/>
              </a:ext>
            </a:extLst>
          </p:cNvPr>
          <p:cNvSpPr txBox="1"/>
          <p:nvPr/>
        </p:nvSpPr>
        <p:spPr>
          <a:xfrm>
            <a:off x="1727017" y="1508538"/>
            <a:ext cx="9332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База данных (БД) – совокупность данных, организованных по определённым правилам, предусматривающим общие принципы описания, хранения и манипулирования данными, независимая от прикладных программ. 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F5CE42F-DBBE-49DC-AAF6-4AFE1EAB6C9B}"/>
              </a:ext>
            </a:extLst>
          </p:cNvPr>
          <p:cNvSpPr/>
          <p:nvPr/>
        </p:nvSpPr>
        <p:spPr>
          <a:xfrm>
            <a:off x="2494961" y="2694044"/>
            <a:ext cx="7202078" cy="362548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578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D5C91-C39B-43C8-85AC-587EE5B3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381" y="374553"/>
            <a:ext cx="10124387" cy="1077176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rgbClr val="AF300D"/>
                </a:solidFill>
                <a:latin typeface="Arial Black" panose="020B0A04020102020204" pitchFamily="34" charset="0"/>
              </a:rPr>
              <a:t>Разновидность объектов баз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AEAF6-85A3-4F47-B4CA-6E152CC42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24" y="1684355"/>
            <a:ext cx="5157787" cy="823912"/>
          </a:xfrm>
        </p:spPr>
        <p:txBody>
          <a:bodyPr anchor="ctr">
            <a:normAutofit/>
          </a:bodyPr>
          <a:lstStyle/>
          <a:p>
            <a:pPr algn="ctr"/>
            <a:r>
              <a:rPr lang="ru-RU" dirty="0">
                <a:solidFill>
                  <a:srgbClr val="800000"/>
                </a:solidFill>
                <a:latin typeface="Arial Black" panose="020B0A04020102020204" pitchFamily="34" charset="0"/>
              </a:rPr>
              <a:t>Журнальная информация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D0A354C-2E88-469E-A469-FDD0F4302E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6586" y="2610537"/>
            <a:ext cx="3473664" cy="3473664"/>
          </a:xfrm>
          <a:prstGeom prst="round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2C6E1D74-4776-4507-93B4-03C62829F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u-RU" dirty="0">
                <a:solidFill>
                  <a:srgbClr val="800000"/>
                </a:solidFill>
                <a:latin typeface="Arial Black" panose="020B0A04020102020204" pitchFamily="34" charset="0"/>
              </a:rPr>
              <a:t>Служебная информация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1803976D-C11F-4367-AAF2-B0E03DFBBE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9138" y="2702250"/>
            <a:ext cx="5849311" cy="329023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38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D5C91-C39B-43C8-85AC-587EE5B3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381" y="374553"/>
            <a:ext cx="10124387" cy="1077176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rgbClr val="AF300D"/>
                </a:solidFill>
                <a:latin typeface="Arial Black" panose="020B0A04020102020204" pitchFamily="34" charset="0"/>
              </a:rPr>
              <a:t>Разновидность объектов баз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AEAF6-85A3-4F47-B4CA-6E152CC42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1265" y="1904584"/>
            <a:ext cx="5157787" cy="823912"/>
          </a:xfrm>
        </p:spPr>
        <p:txBody>
          <a:bodyPr anchor="ctr">
            <a:normAutofit/>
          </a:bodyPr>
          <a:lstStyle/>
          <a:p>
            <a:pPr algn="ctr"/>
            <a:r>
              <a:rPr lang="ru-RU" dirty="0">
                <a:solidFill>
                  <a:srgbClr val="800000"/>
                </a:solidFill>
                <a:latin typeface="Arial Black" panose="020B0A04020102020204" pitchFamily="34" charset="0"/>
              </a:rPr>
              <a:t>Журнальная информация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C6E1D74-4776-4507-93B4-03C62829F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5835" y="1904584"/>
            <a:ext cx="5183188" cy="823912"/>
          </a:xfrm>
        </p:spPr>
        <p:txBody>
          <a:bodyPr anchor="ctr">
            <a:normAutofit/>
          </a:bodyPr>
          <a:lstStyle/>
          <a:p>
            <a:pPr algn="ctr"/>
            <a:r>
              <a:rPr lang="ru-RU" dirty="0">
                <a:solidFill>
                  <a:srgbClr val="800000"/>
                </a:solidFill>
                <a:latin typeface="Arial Black" panose="020B0A04020102020204" pitchFamily="34" charset="0"/>
              </a:rPr>
              <a:t>Служебная информация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3665197A-2040-4EE1-A38A-5CF71AD70D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5643" y="3252342"/>
            <a:ext cx="5549031" cy="1754326"/>
          </a:xfrm>
          <a:ln>
            <a:solidFill>
              <a:srgbClr val="800000"/>
            </a:solidFill>
          </a:ln>
        </p:spPr>
        <p:txBody>
          <a:bodyPr lIns="504000" tIns="0" bIns="252000">
            <a:normAutofit lnSpcReduction="10000"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000" dirty="0"/>
              <a:t>Описатели свободной и занятой памяти</a:t>
            </a:r>
          </a:p>
          <a:p>
            <a:pPr marL="0" indent="0">
              <a:buNone/>
            </a:pPr>
            <a:r>
              <a:rPr lang="ru-RU" sz="2000" dirty="0"/>
              <a:t>Внутренние каталоги</a:t>
            </a:r>
          </a:p>
          <a:p>
            <a:pPr marL="0" indent="0">
              <a:buNone/>
            </a:pPr>
            <a:r>
              <a:rPr lang="ru-RU" sz="2000" dirty="0"/>
              <a:t>Связывание страниц одного отношения.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4CABA0C-6F62-405A-AAA5-80F15B65D991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75861" y="3252342"/>
            <a:ext cx="5420139" cy="1754326"/>
          </a:xfrm>
          <a:prstGeom prst="rect">
            <a:avLst/>
          </a:prstGeom>
          <a:noFill/>
          <a:ln>
            <a:solidFill>
              <a:srgbClr val="800000"/>
            </a:solidFill>
          </a:ln>
          <a:effectLst/>
        </p:spPr>
        <p:txBody>
          <a:bodyPr vert="horz" wrap="square" lIns="288000" tIns="45720" rIns="7200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0F1115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Menlo"/>
              </a:rPr>
              <a:t>"12:00 -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F1115"/>
                </a:solidFill>
                <a:effectLst/>
                <a:latin typeface="Menlo"/>
              </a:rPr>
              <a:t>Крош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Menlo"/>
              </a:rPr>
              <a:t> съел морковку"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quote-cjk-patch"/>
              </a:rPr>
              <a:t>, 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rgbClr val="0F1115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000" dirty="0">
                <a:solidFill>
                  <a:srgbClr val="0F111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Menlo"/>
              </a:rPr>
              <a:t>15:30 -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F1115"/>
                </a:solidFill>
                <a:effectLst/>
                <a:latin typeface="Menlo"/>
              </a:rPr>
              <a:t>Пин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Menlo"/>
              </a:rPr>
              <a:t> изменил чертеж машины"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quote-cjk-patch"/>
              </a:rPr>
              <a:t>,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Menlo"/>
              </a:rPr>
              <a:t>"18:00 - Ёжик взял книгу из библиотеки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Menlo"/>
              </a:rPr>
              <a:t>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549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BEF53-0777-4E57-A016-93A033A0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solidFill>
                  <a:srgbClr val="D13C16"/>
                </a:solidFill>
                <a:latin typeface="Arial Black" panose="020B0A04020102020204" pitchFamily="34" charset="0"/>
              </a:rPr>
              <a:t>Существуют различные методы хранения и доступа к данным: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D5D44-8D4A-4CCB-ABE8-6DC492DF8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7710" y="1563274"/>
            <a:ext cx="6374075" cy="4619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Arial Black" panose="020B0A04020102020204" pitchFamily="34" charset="0"/>
              </a:rPr>
              <a:t>Принцип: </a:t>
            </a:r>
          </a:p>
          <a:p>
            <a:pPr marL="0" indent="0">
              <a:buNone/>
            </a:pPr>
            <a:r>
              <a:rPr lang="ru-RU" sz="2000" dirty="0"/>
              <a:t>Для каждого значения в указанном поле создается отдельный список идентификаторов записей, которые содержат это значение. Эти списки образуют индекс. </a:t>
            </a:r>
          </a:p>
          <a:p>
            <a:pPr marL="0" indent="0">
              <a:buNone/>
            </a:pPr>
            <a:r>
              <a:rPr lang="ru-RU" sz="2000" dirty="0">
                <a:latin typeface="Arial Black" panose="020B0A04020102020204" pitchFamily="34" charset="0"/>
              </a:rPr>
              <a:t>Применение: </a:t>
            </a:r>
          </a:p>
          <a:p>
            <a:pPr marL="0" indent="0">
              <a:buNone/>
            </a:pPr>
            <a:r>
              <a:rPr lang="ru-RU" sz="2000" dirty="0"/>
              <a:t>Используется только для выборки данных, а не для физического упорядочивания записей. Позволяет эффективно выполнять сложные запросы с использованием операций объединения и пересечения условий. </a:t>
            </a:r>
          </a:p>
          <a:p>
            <a:pPr marL="0" indent="0">
              <a:buNone/>
            </a:pPr>
            <a:r>
              <a:rPr lang="ru-RU" sz="2000" dirty="0">
                <a:latin typeface="Arial Black" panose="020B0A04020102020204" pitchFamily="34" charset="0"/>
              </a:rPr>
              <a:t>Особенности: </a:t>
            </a:r>
          </a:p>
          <a:p>
            <a:pPr marL="0" indent="0">
              <a:buNone/>
            </a:pPr>
            <a:r>
              <a:rPr lang="ru-RU" sz="2000" dirty="0"/>
              <a:t>Эффективность зависит от объема данных, количества уровней индекса и распределения памяти</a:t>
            </a:r>
            <a:r>
              <a:rPr lang="ru-RU" sz="2800" dirty="0"/>
              <a:t>. 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4810F3-30C9-4970-903B-63E47F283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15" y="2131255"/>
            <a:ext cx="2227589" cy="26693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5EE065-27BE-428A-A9E8-8B43B1FAA7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"/>
          <a:stretch/>
        </p:blipFill>
        <p:spPr>
          <a:xfrm>
            <a:off x="2510910" y="3559220"/>
            <a:ext cx="2593958" cy="26235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32AB58-8611-4753-A56E-844A1BEE09E6}"/>
              </a:ext>
            </a:extLst>
          </p:cNvPr>
          <p:cNvSpPr txBox="1"/>
          <p:nvPr/>
        </p:nvSpPr>
        <p:spPr>
          <a:xfrm>
            <a:off x="5437710" y="610969"/>
            <a:ext cx="6037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ru-RU" dirty="0">
                <a:solidFill>
                  <a:srgbClr val="CC0000"/>
                </a:solidFill>
                <a:latin typeface="Arial Black" panose="020B0A04020102020204" pitchFamily="34" charset="0"/>
              </a:rPr>
              <a:t>Инвертированный метод </a:t>
            </a:r>
          </a:p>
          <a:p>
            <a:pPr lvl="0" fontAlgn="base"/>
            <a:r>
              <a:rPr lang="ru-RU" dirty="0">
                <a:solidFill>
                  <a:srgbClr val="CC0000"/>
                </a:solidFill>
                <a:latin typeface="Arial Black" panose="020B0A04020102020204" pitchFamily="34" charset="0"/>
              </a:rPr>
              <a:t>(вторичное индексирование) </a:t>
            </a:r>
          </a:p>
        </p:txBody>
      </p:sp>
    </p:spTree>
    <p:extLst>
      <p:ext uri="{BB962C8B-B14F-4D97-AF65-F5344CB8AC3E}">
        <p14:creationId xmlns:p14="http://schemas.microsoft.com/office/powerpoint/2010/main" val="4193934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BEF53-0777-4E57-A016-93A033A0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solidFill>
                  <a:srgbClr val="D13C16"/>
                </a:solidFill>
                <a:latin typeface="Arial Black" panose="020B0A04020102020204" pitchFamily="34" charset="0"/>
              </a:rPr>
              <a:t>Существуют различные методы хранения и доступа к данным: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2AB58-8611-4753-A56E-844A1BEE09E6}"/>
              </a:ext>
            </a:extLst>
          </p:cNvPr>
          <p:cNvSpPr txBox="1"/>
          <p:nvPr/>
        </p:nvSpPr>
        <p:spPr>
          <a:xfrm>
            <a:off x="5751013" y="934134"/>
            <a:ext cx="6037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ru-RU" dirty="0">
                <a:solidFill>
                  <a:srgbClr val="CC0000"/>
                </a:solidFill>
                <a:latin typeface="Arial Black" panose="020B0A04020102020204" pitchFamily="34" charset="0"/>
              </a:rPr>
              <a:t>Инвертированный метод </a:t>
            </a:r>
          </a:p>
          <a:p>
            <a:pPr lvl="0" algn="ctr" fontAlgn="base"/>
            <a:r>
              <a:rPr lang="ru-RU" dirty="0">
                <a:solidFill>
                  <a:srgbClr val="CC0000"/>
                </a:solidFill>
                <a:latin typeface="Arial Black" panose="020B0A04020102020204" pitchFamily="34" charset="0"/>
              </a:rPr>
              <a:t>(вторичное индексирование)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65824A6-4406-456B-A958-E8B8729E5E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5090" y="2629803"/>
            <a:ext cx="5082620" cy="3041850"/>
          </a:xfrm>
          <a:prstGeom prst="rect">
            <a:avLst/>
          </a:prstGeom>
          <a:noFill/>
          <a:ln w="28575">
            <a:solidFill>
              <a:srgbClr val="800000"/>
            </a:solidFill>
          </a:ln>
          <a:effectLst/>
        </p:spPr>
        <p:txBody>
          <a:bodyPr vert="horz" wrap="square" lIns="0" tIns="2539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/>
              <a:t>Картотека "Герой":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dirty="0" err="1"/>
              <a:t>Крош</a:t>
            </a:r>
            <a:r>
              <a:rPr lang="ru-RU" altLang="ru-RU" sz="2000" dirty="0"/>
              <a:t>: [Номер коробки 1, 5, 12, 15]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dirty="0" err="1"/>
              <a:t>Бараш</a:t>
            </a:r>
            <a:r>
              <a:rPr lang="ru-RU" altLang="ru-RU" sz="2000" dirty="0"/>
              <a:t>: [Номер коробки 2, 7, 12]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dirty="0"/>
              <a:t>Ёжик: [Номер коробки 3, 5, 8]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/>
              <a:t>Картотека "Тема":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dirty="0"/>
              <a:t>Дружба: [1, 3, 7, 15]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dirty="0"/>
              <a:t>Приключения: [2, 5, 12]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808B677-F1B9-4200-8660-4E72E78D8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4925" y="2475915"/>
            <a:ext cx="5709228" cy="3318849"/>
          </a:xfrm>
          <a:prstGeom prst="rect">
            <a:avLst/>
          </a:prstGeom>
          <a:noFill/>
          <a:ln w="28575">
            <a:solidFill>
              <a:srgbClr val="800000"/>
            </a:solidFill>
          </a:ln>
          <a:effectLst/>
        </p:spPr>
        <p:txBody>
          <a:bodyPr vert="horz" wrap="square" lIns="0" tIns="25392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sz="1800" i="1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000" i="1" dirty="0"/>
              <a:t>"Хочу посмотреть все серии про Кроша и про Дружбу!»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sz="2000" i="1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>
                <a:solidFill>
                  <a:srgbClr val="000000"/>
                </a:solidFill>
                <a:cs typeface="Calibri Light" panose="020F0302020204030204" pitchFamily="34" charset="0"/>
              </a:rPr>
              <a:t>К картотеке "Герой", находит список для Кроша — [1, 5, 12, 15]. Потом к картотеке "Тема", находит список для Дружбы — [1, 3, 7, 15]. Осталось только найти пересечение этих списков: серии 1 и 15.</a:t>
            </a:r>
            <a:endParaRPr lang="ru-RU" sz="2000" i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ru-RU" altLang="ru-RU" sz="1800" i="1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ru-RU" altLang="ru-RU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905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BEF53-0777-4E57-A016-93A033A0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solidFill>
                  <a:srgbClr val="D13C16"/>
                </a:solidFill>
                <a:latin typeface="Arial Black" panose="020B0A04020102020204" pitchFamily="34" charset="0"/>
              </a:rPr>
              <a:t>Существуют различные методы хранения и доступа к данным: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D5D44-8D4A-4CCB-ABE8-6DC492DF8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7710" y="2852010"/>
            <a:ext cx="6374075" cy="2917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Arial Black" panose="020B0A04020102020204" pitchFamily="34" charset="0"/>
              </a:rPr>
              <a:t>Прямой доступ: </a:t>
            </a:r>
          </a:p>
          <a:p>
            <a:pPr marL="0" indent="0">
              <a:buNone/>
            </a:pPr>
            <a:r>
              <a:rPr lang="ru-RU" sz="2000" dirty="0"/>
              <a:t>основан на прямом соответствии между ключом записи и ее физическим адресом, что позволяет получить доступ к данным за одно обращение. </a:t>
            </a:r>
          </a:p>
          <a:p>
            <a:pPr marL="0" indent="0">
              <a:buNone/>
            </a:pPr>
            <a:r>
              <a:rPr lang="ru-RU" sz="2000" dirty="0">
                <a:latin typeface="Arial Black" panose="020B0A04020102020204" pitchFamily="34" charset="0"/>
              </a:rPr>
              <a:t>Метод хеширования: </a:t>
            </a:r>
          </a:p>
          <a:p>
            <a:pPr marL="0" indent="0">
              <a:buNone/>
            </a:pPr>
            <a:r>
              <a:rPr lang="ru-RU" sz="2000" dirty="0"/>
              <a:t>является разновидностью прямого доступа. Физический адрес вычисляется с помощью хеш-функции, которая преобразует ключ в адрес. </a:t>
            </a: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2AB58-8611-4753-A56E-844A1BEE09E6}"/>
              </a:ext>
            </a:extLst>
          </p:cNvPr>
          <p:cNvSpPr txBox="1"/>
          <p:nvPr/>
        </p:nvSpPr>
        <p:spPr>
          <a:xfrm>
            <a:off x="5322440" y="1979260"/>
            <a:ext cx="588173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CC0000"/>
                </a:solidFill>
                <a:latin typeface="Arial Black" panose="020B0A04020102020204" pitchFamily="34" charset="0"/>
              </a:rPr>
              <a:t>Прямой метод доступа и хеширование 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8B99A8-5CB7-40EC-A671-7EC64973B6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8"/>
          <a:stretch/>
        </p:blipFill>
        <p:spPr>
          <a:xfrm>
            <a:off x="579893" y="2656368"/>
            <a:ext cx="4452026" cy="330847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82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BEF53-0777-4E57-A016-93A033A0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solidFill>
                  <a:srgbClr val="D13C16"/>
                </a:solidFill>
                <a:latin typeface="Arial Black" panose="020B0A04020102020204" pitchFamily="34" charset="0"/>
              </a:rPr>
              <a:t>Существуют различные методы хранения и доступа к данным: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65824A6-4406-456B-A958-E8B8729E5E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3079" y="3429000"/>
            <a:ext cx="2152440" cy="1995410"/>
          </a:xfrm>
          <a:prstGeom prst="rect">
            <a:avLst/>
          </a:prstGeom>
          <a:noFill/>
          <a:ln w="28575">
            <a:solidFill>
              <a:srgbClr val="800000"/>
            </a:solidFill>
          </a:ln>
          <a:effectLst/>
        </p:spPr>
        <p:txBody>
          <a:bodyPr vert="horz" wrap="square" lIns="0" tIns="2539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4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4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 dirty="0">
                <a:latin typeface="Arial" panose="020B0604020202020204" pitchFamily="34" charset="0"/>
              </a:rPr>
              <a:t>А-К полка 1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Л-Т полка 2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 dirty="0">
                <a:latin typeface="Arial" panose="020B0604020202020204" pitchFamily="34" charset="0"/>
              </a:rPr>
              <a:t>У-Ш полка 3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Щ-Я полка 4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4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Рисунок 3" descr="Линия со стрелкой: изгиб против часовой стрелки">
            <a:extLst>
              <a:ext uri="{FF2B5EF4-FFF2-40B4-BE49-F238E27FC236}">
                <a16:creationId xmlns:a16="http://schemas.microsoft.com/office/drawing/2014/main" id="{6AE79125-3056-456B-A4D3-B3DF092A9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848356">
            <a:off x="3807690" y="3828925"/>
            <a:ext cx="914400" cy="914400"/>
          </a:xfrm>
          <a:prstGeom prst="rect">
            <a:avLst/>
          </a:prstGeom>
        </p:spPr>
      </p:pic>
      <p:pic>
        <p:nvPicPr>
          <p:cNvPr id="6" name="Рисунок 5" descr="Книги на полке">
            <a:extLst>
              <a:ext uri="{FF2B5EF4-FFF2-40B4-BE49-F238E27FC236}">
                <a16:creationId xmlns:a16="http://schemas.microsoft.com/office/drawing/2014/main" id="{018B125B-2348-42F3-BEF1-2A4DCAF88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9278" y="2883709"/>
            <a:ext cx="914400" cy="914400"/>
          </a:xfrm>
          <a:prstGeom prst="rect">
            <a:avLst/>
          </a:prstGeom>
        </p:spPr>
      </p:pic>
      <p:pic>
        <p:nvPicPr>
          <p:cNvPr id="5" name="Рисунок 4" descr="Книги">
            <a:extLst>
              <a:ext uri="{FF2B5EF4-FFF2-40B4-BE49-F238E27FC236}">
                <a16:creationId xmlns:a16="http://schemas.microsoft.com/office/drawing/2014/main" id="{6C92CDB0-8065-47C4-B250-A3D739857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1981" y="2883709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C2B980-8A5D-430B-BCF7-A1F4EC98EDF6}"/>
              </a:ext>
            </a:extLst>
          </p:cNvPr>
          <p:cNvSpPr txBox="1"/>
          <p:nvPr/>
        </p:nvSpPr>
        <p:spPr>
          <a:xfrm>
            <a:off x="5470474" y="918746"/>
            <a:ext cx="588173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CC0000"/>
                </a:solidFill>
                <a:latin typeface="Arial Black" panose="020B0A04020102020204" pitchFamily="34" charset="0"/>
              </a:rPr>
              <a:t>Прямой метод доступа и хеширование </a:t>
            </a:r>
          </a:p>
          <a:p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5183BA-3527-42FC-824A-0CCC3138FC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845" y="4170378"/>
            <a:ext cx="1947922" cy="1947922"/>
          </a:xfrm>
          <a:prstGeom prst="rect">
            <a:avLst/>
          </a:prstGeom>
        </p:spPr>
      </p:pic>
      <p:pic>
        <p:nvPicPr>
          <p:cNvPr id="14" name="Рисунок 13" descr="Линия со стрелкой: изгиб против часовой стрелки">
            <a:extLst>
              <a:ext uri="{FF2B5EF4-FFF2-40B4-BE49-F238E27FC236}">
                <a16:creationId xmlns:a16="http://schemas.microsoft.com/office/drawing/2014/main" id="{142C270C-2617-43B1-AD91-D214EDE63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848356">
            <a:off x="6720630" y="38652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91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BEF53-0777-4E57-A016-93A033A0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solidFill>
                  <a:srgbClr val="D13C16"/>
                </a:solidFill>
                <a:latin typeface="Arial Black" panose="020B0A04020102020204" pitchFamily="34" charset="0"/>
              </a:rPr>
              <a:t>Существуют различные методы хранения и доступа к данным: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D5D44-8D4A-4CCB-ABE8-6DC492DF8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4137" y="2464964"/>
            <a:ext cx="6374075" cy="27357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dirty="0">
                <a:latin typeface="Arial Black" panose="020B0A04020102020204" pitchFamily="34" charset="0"/>
              </a:rPr>
              <a:t>Принцип: </a:t>
            </a:r>
            <a:endParaRPr lang="en-US" sz="20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ru-RU" sz="2000" dirty="0"/>
              <a:t>Для каждого допустимого значения столбца создается битовая маска. Бит устанавливается в 1, если запись содержит соответствующее значение. </a:t>
            </a:r>
          </a:p>
          <a:p>
            <a:pPr marL="0" indent="0">
              <a:buNone/>
            </a:pPr>
            <a:r>
              <a:rPr lang="ru-RU" sz="2000" dirty="0">
                <a:latin typeface="Arial Black" panose="020B0A04020102020204" pitchFamily="34" charset="0"/>
              </a:rPr>
              <a:t>Применение: </a:t>
            </a:r>
            <a:endParaRPr lang="en-US" sz="20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ru-RU" sz="2000" dirty="0"/>
              <a:t>Особенно эффективен для столбцов с небольшим количеством возможных значений. Обеспечивает высокую скорость выполнения запросов с условиями AND, OR, NOT.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2AB58-8611-4753-A56E-844A1BEE09E6}"/>
              </a:ext>
            </a:extLst>
          </p:cNvPr>
          <p:cNvSpPr txBox="1"/>
          <p:nvPr/>
        </p:nvSpPr>
        <p:spPr>
          <a:xfrm>
            <a:off x="5314137" y="1657290"/>
            <a:ext cx="5643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CC0000"/>
                </a:solidFill>
                <a:latin typeface="Arial Black" panose="020B0A04020102020204" pitchFamily="34" charset="0"/>
              </a:rPr>
              <a:t>Двоичный массовый индекс (</a:t>
            </a:r>
            <a:r>
              <a:rPr lang="en-US" sz="2000" b="1" dirty="0">
                <a:solidFill>
                  <a:srgbClr val="CC0000"/>
                </a:solidFill>
                <a:latin typeface="Arial Black" panose="020B0A04020102020204" pitchFamily="34" charset="0"/>
              </a:rPr>
              <a:t>Bitmap)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8B99A8-5CB7-40EC-A671-7EC64973B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893" y="2696446"/>
            <a:ext cx="4452026" cy="250426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76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BEF53-0777-4E57-A016-93A033A0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solidFill>
                  <a:srgbClr val="D13C16"/>
                </a:solidFill>
                <a:latin typeface="Arial Black" panose="020B0A04020102020204" pitchFamily="34" charset="0"/>
              </a:rPr>
              <a:t>Существуют различные методы хранения и доступа к данным: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2AB58-8611-4753-A56E-844A1BEE09E6}"/>
              </a:ext>
            </a:extLst>
          </p:cNvPr>
          <p:cNvSpPr txBox="1"/>
          <p:nvPr/>
        </p:nvSpPr>
        <p:spPr>
          <a:xfrm>
            <a:off x="5708423" y="1564141"/>
            <a:ext cx="5643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CC0000"/>
                </a:solidFill>
                <a:latin typeface="Arial Black" panose="020B0A04020102020204" pitchFamily="34" charset="0"/>
              </a:rPr>
              <a:t>Двоичный массовый индекс (</a:t>
            </a:r>
            <a:r>
              <a:rPr lang="en-US" sz="2000" b="1" dirty="0">
                <a:solidFill>
                  <a:srgbClr val="CC0000"/>
                </a:solidFill>
                <a:latin typeface="Arial Black" panose="020B0A04020102020204" pitchFamily="34" charset="0"/>
              </a:rPr>
              <a:t>Bitmap)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D6FD5202-5DC9-4FB2-9F0F-257BCDF92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51" y="2527950"/>
            <a:ext cx="9176093" cy="2217477"/>
          </a:xfr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666781B-0D5C-4012-92D9-6121CB7F5F63}"/>
              </a:ext>
            </a:extLst>
          </p:cNvPr>
          <p:cNvSpPr/>
          <p:nvPr/>
        </p:nvSpPr>
        <p:spPr>
          <a:xfrm>
            <a:off x="4192272" y="5215978"/>
            <a:ext cx="3807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F1115"/>
                </a:solidFill>
                <a:latin typeface="Menlo"/>
              </a:rPr>
              <a:t>(1,0,1,0,1) AND (1,1,0,1,1) = (1,0,0,0,1)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744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BEF53-0777-4E57-A016-93A033A0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solidFill>
                  <a:srgbClr val="D13C16"/>
                </a:solidFill>
                <a:latin typeface="Arial Black" panose="020B0A04020102020204" pitchFamily="34" charset="0"/>
              </a:rPr>
              <a:t>Существуют различные методы хранения и доступа к данным: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D5D44-8D4A-4CCB-ABE8-6DC492DF8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7710" y="1563274"/>
            <a:ext cx="6374075" cy="4619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Arial Black" panose="020B0A04020102020204" pitchFamily="34" charset="0"/>
              </a:rPr>
              <a:t>Принцип: </a:t>
            </a:r>
          </a:p>
          <a:p>
            <a:pPr marL="0" indent="0">
              <a:buNone/>
            </a:pPr>
            <a:r>
              <a:rPr lang="ru-RU" sz="2000" dirty="0"/>
              <a:t>записи в таблице физически упорядочиваются на диске в последовательности, соответствующей значениям ключа индекса. Таким образом, сам индекс определяет порядок хранения данных. </a:t>
            </a:r>
          </a:p>
          <a:p>
            <a:pPr marL="0" indent="0">
              <a:buNone/>
            </a:pPr>
            <a:r>
              <a:rPr lang="ru-RU" sz="2000" dirty="0">
                <a:latin typeface="Arial Black" panose="020B0A04020102020204" pitchFamily="34" charset="0"/>
              </a:rPr>
              <a:t>Преимущество: </a:t>
            </a:r>
          </a:p>
          <a:p>
            <a:pPr marL="0" indent="0">
              <a:buNone/>
            </a:pPr>
            <a:r>
              <a:rPr lang="ru-RU" sz="2000" dirty="0"/>
              <a:t>обеспечивает очень быстрый доступ к данным по диапазону значений, так как связанные записи хранятся рядом. </a:t>
            </a:r>
          </a:p>
          <a:p>
            <a:pPr marL="0" indent="0">
              <a:buNone/>
            </a:pPr>
            <a:r>
              <a:rPr lang="ru-RU" sz="2000" dirty="0">
                <a:latin typeface="Arial Black" panose="020B0A04020102020204" pitchFamily="34" charset="0"/>
              </a:rPr>
              <a:t>Особенность: </a:t>
            </a:r>
          </a:p>
          <a:p>
            <a:pPr marL="0" indent="0">
              <a:buNone/>
            </a:pPr>
            <a:r>
              <a:rPr lang="ru-RU" sz="2000" dirty="0"/>
              <a:t>в таблице может быть только один кластерный индекс, поскольку данные могут быть физически упорядочены только одним способом. </a:t>
            </a:r>
          </a:p>
          <a:p>
            <a:pPr marL="0" indent="0">
              <a:buNone/>
            </a:pPr>
            <a:endParaRPr lang="ru-RU" sz="2800" dirty="0"/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2AB58-8611-4753-A56E-844A1BEE09E6}"/>
              </a:ext>
            </a:extLst>
          </p:cNvPr>
          <p:cNvSpPr txBox="1"/>
          <p:nvPr/>
        </p:nvSpPr>
        <p:spPr>
          <a:xfrm>
            <a:off x="5437710" y="887968"/>
            <a:ext cx="603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ru-RU" dirty="0">
                <a:solidFill>
                  <a:srgbClr val="CC0000"/>
                </a:solidFill>
                <a:latin typeface="Arial Black" panose="020B0A04020102020204" pitchFamily="34" charset="0"/>
              </a:rPr>
              <a:t>Кластерный индекс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2D892E2-2F80-49C4-BA24-16FD5B41D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07" y="2747933"/>
            <a:ext cx="4353373" cy="293342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79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BEF53-0777-4E57-A016-93A033A0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solidFill>
                  <a:srgbClr val="D13C16"/>
                </a:solidFill>
                <a:latin typeface="Arial Black" panose="020B0A04020102020204" pitchFamily="34" charset="0"/>
              </a:rPr>
              <a:t>Существуют различные методы хранения и доступа к данным: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2AB58-8611-4753-A56E-844A1BEE09E6}"/>
              </a:ext>
            </a:extLst>
          </p:cNvPr>
          <p:cNvSpPr txBox="1"/>
          <p:nvPr/>
        </p:nvSpPr>
        <p:spPr>
          <a:xfrm>
            <a:off x="7451816" y="2511339"/>
            <a:ext cx="3932238" cy="37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ru-RU" dirty="0">
                <a:solidFill>
                  <a:srgbClr val="CC0000"/>
                </a:solidFill>
                <a:latin typeface="Arial Black" panose="020B0A04020102020204" pitchFamily="34" charset="0"/>
              </a:rPr>
              <a:t>Кластерный индекс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01BFCEE-D4A4-4601-9807-B3DD1412D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43" y="2453128"/>
            <a:ext cx="6172200" cy="3516904"/>
          </a:xfrm>
          <a:prstGeom prst="round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F39234-30C3-4830-8DFE-E56C37F0F16A}"/>
              </a:ext>
            </a:extLst>
          </p:cNvPr>
          <p:cNvSpPr txBox="1"/>
          <p:nvPr/>
        </p:nvSpPr>
        <p:spPr>
          <a:xfrm>
            <a:off x="7451816" y="3087260"/>
            <a:ext cx="4266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800000"/>
                </a:solidFill>
              </a:rPr>
              <a:t>Поиск в </a:t>
            </a:r>
            <a:r>
              <a:rPr lang="ru-RU" sz="2400" b="1" dirty="0" err="1">
                <a:solidFill>
                  <a:srgbClr val="800000"/>
                </a:solidFill>
              </a:rPr>
              <a:t>диапозоне</a:t>
            </a:r>
            <a:r>
              <a:rPr lang="ru-RU" sz="2400" b="1" dirty="0">
                <a:solidFill>
                  <a:srgbClr val="800000"/>
                </a:solidFill>
              </a:rPr>
              <a:t>, поэтому кластерный индекс может быть только 1 </a:t>
            </a:r>
          </a:p>
        </p:txBody>
      </p:sp>
      <p:pic>
        <p:nvPicPr>
          <p:cNvPr id="14" name="Рисунок 13" descr="Аудитория">
            <a:extLst>
              <a:ext uri="{FF2B5EF4-FFF2-40B4-BE49-F238E27FC236}">
                <a16:creationId xmlns:a16="http://schemas.microsoft.com/office/drawing/2014/main" id="{A7B03B8F-D621-494A-AB36-DBF816F28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4436" y="46862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06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9BE263-C97A-265F-273F-0DC65759E2A0}"/>
              </a:ext>
            </a:extLst>
          </p:cNvPr>
          <p:cNvSpPr txBox="1"/>
          <p:nvPr/>
        </p:nvSpPr>
        <p:spPr>
          <a:xfrm>
            <a:off x="1339937" y="526890"/>
            <a:ext cx="10182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E63E11"/>
                </a:solidFill>
                <a:latin typeface="Arial Black" panose="020B0A04020102020204" pitchFamily="34" charset="0"/>
              </a:rPr>
              <a:t>Система управления базами данных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2A070-97C0-4513-9900-396D8BA19FFC}"/>
              </a:ext>
            </a:extLst>
          </p:cNvPr>
          <p:cNvSpPr txBox="1"/>
          <p:nvPr/>
        </p:nvSpPr>
        <p:spPr>
          <a:xfrm>
            <a:off x="1429732" y="1369160"/>
            <a:ext cx="9332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Система управления базами данных (СУБД) – это специальный вид программного обеспечения, который позволяет управлять и организовывать данные. В отличие от простого хранения данных в файловой системе, СУБД предоставляет удобные механизмы для поиска, обновления, добавления и удаления данных. 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251B1DF-C666-45D3-B2E6-6A49C13F134A}"/>
              </a:ext>
            </a:extLst>
          </p:cNvPr>
          <p:cNvSpPr/>
          <p:nvPr/>
        </p:nvSpPr>
        <p:spPr>
          <a:xfrm>
            <a:off x="2494961" y="2765428"/>
            <a:ext cx="7202078" cy="362548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645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23FAA-E2BF-48BC-AC4B-7F9A74E58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15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CC0000"/>
                </a:solidFill>
                <a:latin typeface="Arial Black" panose="020B0A04020102020204" pitchFamily="34" charset="0"/>
              </a:rPr>
              <a:t>Надеюсь, вы стали больше разбираться в базах данных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7E05F5C-8A0E-45FA-9A3F-38022B573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57" y="2217108"/>
            <a:ext cx="7151086" cy="4022486"/>
          </a:xfrm>
          <a:prstGeom prst="roundRect">
            <a:avLst/>
          </a:prstGeom>
        </p:spPr>
      </p:pic>
      <p:pic>
        <p:nvPicPr>
          <p:cNvPr id="7" name="Рисунок 6" descr="Голова с шестеренками">
            <a:extLst>
              <a:ext uri="{FF2B5EF4-FFF2-40B4-BE49-F238E27FC236}">
                <a16:creationId xmlns:a16="http://schemas.microsoft.com/office/drawing/2014/main" id="{0F7519F0-73A4-4631-932B-FA7AF16A7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767" y="1233488"/>
            <a:ext cx="914400" cy="914400"/>
          </a:xfrm>
          <a:prstGeom prst="rect">
            <a:avLst/>
          </a:prstGeom>
        </p:spPr>
      </p:pic>
      <p:pic>
        <p:nvPicPr>
          <p:cNvPr id="9" name="Рисунок 8" descr="Мозг в голове">
            <a:extLst>
              <a:ext uri="{FF2B5EF4-FFF2-40B4-BE49-F238E27FC236}">
                <a16:creationId xmlns:a16="http://schemas.microsoft.com/office/drawing/2014/main" id="{AE5F39EF-FA8E-4C5F-B505-8E598795F1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000" y="13399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2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D989D149-3FB5-1B4E-1C4D-F38188740341}"/>
              </a:ext>
            </a:extLst>
          </p:cNvPr>
          <p:cNvGrpSpPr/>
          <p:nvPr/>
        </p:nvGrpSpPr>
        <p:grpSpPr>
          <a:xfrm>
            <a:off x="0" y="-125055"/>
            <a:ext cx="12291568" cy="7108110"/>
            <a:chOff x="-61468" y="-196770"/>
            <a:chExt cx="12291568" cy="7108110"/>
          </a:xfrm>
        </p:grpSpPr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54C4FECB-E9A2-0919-5C63-2BC8435FEC22}"/>
                </a:ext>
              </a:extLst>
            </p:cNvPr>
            <p:cNvSpPr/>
            <p:nvPr/>
          </p:nvSpPr>
          <p:spPr>
            <a:xfrm>
              <a:off x="9890760" y="4364736"/>
              <a:ext cx="2148840" cy="2314194"/>
            </a:xfrm>
            <a:custGeom>
              <a:avLst/>
              <a:gdLst>
                <a:gd name="connsiteX0" fmla="*/ 739140 w 2148840"/>
                <a:gd name="connsiteY0" fmla="*/ 0 h 2202180"/>
                <a:gd name="connsiteX1" fmla="*/ 2148840 w 2148840"/>
                <a:gd name="connsiteY1" fmla="*/ 777240 h 2202180"/>
                <a:gd name="connsiteX2" fmla="*/ 0 w 2148840"/>
                <a:gd name="connsiteY2" fmla="*/ 2202180 h 2202180"/>
                <a:gd name="connsiteX3" fmla="*/ 739140 w 2148840"/>
                <a:gd name="connsiteY3" fmla="*/ 0 h 220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8840" h="2202180">
                  <a:moveTo>
                    <a:pt x="739140" y="0"/>
                  </a:moveTo>
                  <a:lnTo>
                    <a:pt x="2148840" y="777240"/>
                  </a:lnTo>
                  <a:lnTo>
                    <a:pt x="0" y="2202180"/>
                  </a:lnTo>
                  <a:lnTo>
                    <a:pt x="739140" y="0"/>
                  </a:lnTo>
                  <a:close/>
                </a:path>
              </a:pathLst>
            </a:custGeom>
            <a:solidFill>
              <a:srgbClr val="E63E11"/>
            </a:solidFill>
            <a:ln>
              <a:noFill/>
            </a:ln>
            <a:effectLst>
              <a:outerShdw blurRad="76200" dist="88900" dir="10800000" algn="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F631407A-725A-FDE2-5349-4FAF90E2A0D2}"/>
                </a:ext>
              </a:extLst>
            </p:cNvPr>
            <p:cNvSpPr/>
            <p:nvPr/>
          </p:nvSpPr>
          <p:spPr>
            <a:xfrm>
              <a:off x="9486900" y="5242560"/>
              <a:ext cx="2743200" cy="1668780"/>
            </a:xfrm>
            <a:custGeom>
              <a:avLst/>
              <a:gdLst>
                <a:gd name="connsiteX0" fmla="*/ 99060 w 2743200"/>
                <a:gd name="connsiteY0" fmla="*/ 1607820 h 1668780"/>
                <a:gd name="connsiteX1" fmla="*/ 2545080 w 2743200"/>
                <a:gd name="connsiteY1" fmla="*/ 0 h 1668780"/>
                <a:gd name="connsiteX2" fmla="*/ 2743200 w 2743200"/>
                <a:gd name="connsiteY2" fmla="*/ 121920 h 1668780"/>
                <a:gd name="connsiteX3" fmla="*/ 2735580 w 2743200"/>
                <a:gd name="connsiteY3" fmla="*/ 1668780 h 1668780"/>
                <a:gd name="connsiteX4" fmla="*/ 0 w 2743200"/>
                <a:gd name="connsiteY4" fmla="*/ 1668780 h 1668780"/>
                <a:gd name="connsiteX5" fmla="*/ 99060 w 2743200"/>
                <a:gd name="connsiteY5" fmla="*/ 1607820 h 166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1668780">
                  <a:moveTo>
                    <a:pt x="99060" y="1607820"/>
                  </a:moveTo>
                  <a:lnTo>
                    <a:pt x="2545080" y="0"/>
                  </a:lnTo>
                  <a:lnTo>
                    <a:pt x="2743200" y="121920"/>
                  </a:lnTo>
                  <a:lnTo>
                    <a:pt x="2735580" y="1668780"/>
                  </a:lnTo>
                  <a:lnTo>
                    <a:pt x="0" y="1668780"/>
                  </a:lnTo>
                  <a:lnTo>
                    <a:pt x="99060" y="1607820"/>
                  </a:lnTo>
                  <a:close/>
                </a:path>
              </a:pathLst>
            </a:custGeom>
            <a:solidFill>
              <a:srgbClr val="E63E11"/>
            </a:solidFill>
            <a:ln>
              <a:noFill/>
            </a:ln>
            <a:effectLst>
              <a:outerShdw blurRad="76200" dist="889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7ABF7AEF-6D76-2FAE-7369-F989EFA88CE0}"/>
                </a:ext>
              </a:extLst>
            </p:cNvPr>
            <p:cNvSpPr/>
            <p:nvPr/>
          </p:nvSpPr>
          <p:spPr>
            <a:xfrm>
              <a:off x="9281160" y="2199190"/>
              <a:ext cx="2948940" cy="3169100"/>
            </a:xfrm>
            <a:custGeom>
              <a:avLst/>
              <a:gdLst>
                <a:gd name="connsiteX0" fmla="*/ 0 w 2948940"/>
                <a:gd name="connsiteY0" fmla="*/ 1409700 h 3048000"/>
                <a:gd name="connsiteX1" fmla="*/ 2941320 w 2948940"/>
                <a:gd name="connsiteY1" fmla="*/ 0 h 3048000"/>
                <a:gd name="connsiteX2" fmla="*/ 2948940 w 2948940"/>
                <a:gd name="connsiteY2" fmla="*/ 3048000 h 3048000"/>
                <a:gd name="connsiteX3" fmla="*/ 0 w 2948940"/>
                <a:gd name="connsiteY3" fmla="*/ 140970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8940" h="3048000">
                  <a:moveTo>
                    <a:pt x="0" y="1409700"/>
                  </a:moveTo>
                  <a:lnTo>
                    <a:pt x="2941320" y="0"/>
                  </a:lnTo>
                  <a:lnTo>
                    <a:pt x="2948940" y="3048000"/>
                  </a:lnTo>
                  <a:lnTo>
                    <a:pt x="0" y="1409700"/>
                  </a:lnTo>
                  <a:close/>
                </a:path>
              </a:pathLst>
            </a:custGeom>
            <a:solidFill>
              <a:srgbClr val="E63E11"/>
            </a:solidFill>
            <a:ln>
              <a:noFill/>
            </a:ln>
            <a:effectLst>
              <a:outerShdw blurRad="76200" dist="88900" dir="5400000" algn="t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363B6567-3D15-A322-4707-C050CCEC606A}"/>
                </a:ext>
              </a:extLst>
            </p:cNvPr>
            <p:cNvSpPr/>
            <p:nvPr/>
          </p:nvSpPr>
          <p:spPr>
            <a:xfrm>
              <a:off x="-61468" y="-44704"/>
              <a:ext cx="8006080" cy="4409440"/>
            </a:xfrm>
            <a:custGeom>
              <a:avLst/>
              <a:gdLst>
                <a:gd name="connsiteX0" fmla="*/ 0 w 8006080"/>
                <a:gd name="connsiteY0" fmla="*/ 0 h 4409440"/>
                <a:gd name="connsiteX1" fmla="*/ 5963920 w 8006080"/>
                <a:gd name="connsiteY1" fmla="*/ 10160 h 4409440"/>
                <a:gd name="connsiteX2" fmla="*/ 8006080 w 8006080"/>
                <a:gd name="connsiteY2" fmla="*/ 4409440 h 4409440"/>
                <a:gd name="connsiteX3" fmla="*/ 0 w 8006080"/>
                <a:gd name="connsiteY3" fmla="*/ 955040 h 4409440"/>
                <a:gd name="connsiteX4" fmla="*/ 0 w 8006080"/>
                <a:gd name="connsiteY4" fmla="*/ 0 h 440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6080" h="4409440">
                  <a:moveTo>
                    <a:pt x="0" y="0"/>
                  </a:moveTo>
                  <a:lnTo>
                    <a:pt x="5963920" y="10160"/>
                  </a:lnTo>
                  <a:lnTo>
                    <a:pt x="8006080" y="4409440"/>
                  </a:lnTo>
                  <a:lnTo>
                    <a:pt x="0" y="955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3E11"/>
            </a:solidFill>
            <a:ln>
              <a:noFill/>
            </a:ln>
            <a:effectLst>
              <a:outerShdw blurRad="76200" dist="88900" dir="8100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77B562EF-D379-4AE1-F5E5-FEDD7447A04B}"/>
                </a:ext>
              </a:extLst>
            </p:cNvPr>
            <p:cNvSpPr/>
            <p:nvPr/>
          </p:nvSpPr>
          <p:spPr>
            <a:xfrm>
              <a:off x="7944612" y="-196770"/>
              <a:ext cx="4285488" cy="4561506"/>
            </a:xfrm>
            <a:custGeom>
              <a:avLst/>
              <a:gdLst>
                <a:gd name="connsiteX0" fmla="*/ 0 w 4285488"/>
                <a:gd name="connsiteY0" fmla="*/ 4443984 h 4443984"/>
                <a:gd name="connsiteX1" fmla="*/ 2011680 w 4285488"/>
                <a:gd name="connsiteY1" fmla="*/ 0 h 4443984"/>
                <a:gd name="connsiteX2" fmla="*/ 4285488 w 4285488"/>
                <a:gd name="connsiteY2" fmla="*/ 0 h 4443984"/>
                <a:gd name="connsiteX3" fmla="*/ 4279392 w 4285488"/>
                <a:gd name="connsiteY3" fmla="*/ 2407920 h 4443984"/>
                <a:gd name="connsiteX4" fmla="*/ 0 w 4285488"/>
                <a:gd name="connsiteY4" fmla="*/ 4443984 h 444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5488" h="4443984">
                  <a:moveTo>
                    <a:pt x="0" y="4443984"/>
                  </a:moveTo>
                  <a:lnTo>
                    <a:pt x="2011680" y="0"/>
                  </a:lnTo>
                  <a:lnTo>
                    <a:pt x="4285488" y="0"/>
                  </a:lnTo>
                  <a:lnTo>
                    <a:pt x="4279392" y="2407920"/>
                  </a:lnTo>
                  <a:lnTo>
                    <a:pt x="0" y="4443984"/>
                  </a:lnTo>
                  <a:close/>
                </a:path>
              </a:pathLst>
            </a:custGeom>
            <a:solidFill>
              <a:srgbClr val="E63E11"/>
            </a:solidFill>
            <a:ln>
              <a:noFill/>
            </a:ln>
            <a:effectLst>
              <a:outerShdw blurRad="76200" dist="88900" dir="2700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D0355F99-FDBD-B714-FB56-BFF7202EA9B4}"/>
                </a:ext>
              </a:extLst>
            </p:cNvPr>
            <p:cNvSpPr/>
            <p:nvPr/>
          </p:nvSpPr>
          <p:spPr>
            <a:xfrm>
              <a:off x="5826760" y="-79248"/>
              <a:ext cx="4107180" cy="4443984"/>
            </a:xfrm>
            <a:custGeom>
              <a:avLst/>
              <a:gdLst>
                <a:gd name="connsiteX0" fmla="*/ 2110740 w 4107180"/>
                <a:gd name="connsiteY0" fmla="*/ 4419600 h 4419600"/>
                <a:gd name="connsiteX1" fmla="*/ 4107180 w 4107180"/>
                <a:gd name="connsiteY1" fmla="*/ 0 h 4419600"/>
                <a:gd name="connsiteX2" fmla="*/ 0 w 4107180"/>
                <a:gd name="connsiteY2" fmla="*/ 7620 h 4419600"/>
                <a:gd name="connsiteX3" fmla="*/ 2110740 w 4107180"/>
                <a:gd name="connsiteY3" fmla="*/ 4419600 h 441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7180" h="4419600">
                  <a:moveTo>
                    <a:pt x="2110740" y="4419600"/>
                  </a:moveTo>
                  <a:lnTo>
                    <a:pt x="4107180" y="0"/>
                  </a:lnTo>
                  <a:lnTo>
                    <a:pt x="0" y="7620"/>
                  </a:lnTo>
                  <a:lnTo>
                    <a:pt x="2110740" y="4419600"/>
                  </a:lnTo>
                  <a:close/>
                </a:path>
              </a:pathLst>
            </a:custGeom>
            <a:solidFill>
              <a:srgbClr val="E63E11"/>
            </a:solidFill>
            <a:ln>
              <a:noFill/>
            </a:ln>
            <a:effectLst>
              <a:outerShdw blurRad="76200" dist="139700" dir="5400000" algn="t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42DE3839-6C3F-5BCF-3EFC-FC3752D80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00" y="36618"/>
            <a:ext cx="1732392" cy="1732392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79633A8E-14A7-4C10-F19A-DEC1C41AC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712" y="574539"/>
            <a:ext cx="1918352" cy="6565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DFF4417-52CF-7608-7266-1F0AA5127ACD}"/>
              </a:ext>
            </a:extLst>
          </p:cNvPr>
          <p:cNvSpPr txBox="1"/>
          <p:nvPr/>
        </p:nvSpPr>
        <p:spPr>
          <a:xfrm>
            <a:off x="541243" y="3785013"/>
            <a:ext cx="77424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Общие принципы организации и хранения данных в базах данных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E2B3C4-FF8F-68DC-273F-E3BF5F2B0D12}"/>
              </a:ext>
            </a:extLst>
          </p:cNvPr>
          <p:cNvSpPr txBox="1"/>
          <p:nvPr/>
        </p:nvSpPr>
        <p:spPr>
          <a:xfrm>
            <a:off x="583371" y="5914129"/>
            <a:ext cx="611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Морозова Ирина, Корикова Арина, Васильева Дарья</a:t>
            </a:r>
          </a:p>
        </p:txBody>
      </p:sp>
    </p:spTree>
    <p:extLst>
      <p:ext uri="{BB962C8B-B14F-4D97-AF65-F5344CB8AC3E}">
        <p14:creationId xmlns:p14="http://schemas.microsoft.com/office/powerpoint/2010/main" val="2430003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9BE263-C97A-265F-273F-0DC65759E2A0}"/>
              </a:ext>
            </a:extLst>
          </p:cNvPr>
          <p:cNvSpPr txBox="1"/>
          <p:nvPr/>
        </p:nvSpPr>
        <p:spPr>
          <a:xfrm>
            <a:off x="1339937" y="526890"/>
            <a:ext cx="10182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E63E11"/>
                </a:solidFill>
                <a:latin typeface="Arial Black" panose="020B0A04020102020204" pitchFamily="34" charset="0"/>
              </a:rPr>
              <a:t>Система управления базами данных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2A070-97C0-4513-9900-396D8BA19FFC}"/>
              </a:ext>
            </a:extLst>
          </p:cNvPr>
          <p:cNvSpPr txBox="1"/>
          <p:nvPr/>
        </p:nvSpPr>
        <p:spPr>
          <a:xfrm>
            <a:off x="1429732" y="1369160"/>
            <a:ext cx="9332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Система управления базами данных (СУБД) – это специальный вид программного обеспечения, который позволяет управлять и организовывать данные. В отличие от простого хранения данных в файловой системе, СУБД предоставляет удобные механизмы для поиска, обновления, добавления и удаления данных. 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6E85D27-DD30-41D5-A305-27ADCA1CBCD1}"/>
              </a:ext>
            </a:extLst>
          </p:cNvPr>
          <p:cNvSpPr/>
          <p:nvPr/>
        </p:nvSpPr>
        <p:spPr>
          <a:xfrm>
            <a:off x="2494961" y="2765428"/>
            <a:ext cx="7202078" cy="362548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575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ый треугольник 5">
            <a:extLst>
              <a:ext uri="{FF2B5EF4-FFF2-40B4-BE49-F238E27FC236}">
                <a16:creationId xmlns:a16="http://schemas.microsoft.com/office/drawing/2014/main" id="{C45A0C5F-05A0-6B7C-9909-E5F6133B0EB5}"/>
              </a:ext>
            </a:extLst>
          </p:cNvPr>
          <p:cNvSpPr/>
          <p:nvPr/>
        </p:nvSpPr>
        <p:spPr>
          <a:xfrm flipH="1" flipV="1">
            <a:off x="5974075" y="0"/>
            <a:ext cx="6217922" cy="6858000"/>
          </a:xfrm>
          <a:prstGeom prst="rtTriangle">
            <a:avLst/>
          </a:prstGeom>
          <a:solidFill>
            <a:srgbClr val="E63E11"/>
          </a:solidFill>
          <a:ln>
            <a:noFill/>
          </a:ln>
          <a:effectLst>
            <a:outerShdw blurRad="76200" dist="889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9C1CC5-2039-9FC3-AB0C-97A346686C61}"/>
              </a:ext>
            </a:extLst>
          </p:cNvPr>
          <p:cNvSpPr txBox="1"/>
          <p:nvPr/>
        </p:nvSpPr>
        <p:spPr>
          <a:xfrm>
            <a:off x="6096000" y="750286"/>
            <a:ext cx="5223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Организация данных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F1BF1397-D876-4580-8000-B0014387E9DF}"/>
              </a:ext>
            </a:extLst>
          </p:cNvPr>
          <p:cNvSpPr/>
          <p:nvPr/>
        </p:nvSpPr>
        <p:spPr>
          <a:xfrm>
            <a:off x="6096000" y="1708913"/>
            <a:ext cx="5290334" cy="40376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rgbClr val="D13C16"/>
              </a:solidFill>
              <a:latin typeface="Arial Black" panose="020B0A04020102020204" pitchFamily="34" charset="0"/>
              <a:cs typeface="DIN Pro Medium" panose="020B0604020101020102" pitchFamily="34" charset="0"/>
            </a:endParaRPr>
          </a:p>
          <a:p>
            <a:r>
              <a:rPr lang="ru-RU" b="1" dirty="0">
                <a:solidFill>
                  <a:srgbClr val="CC0000"/>
                </a:solidFill>
              </a:rPr>
              <a:t>Подходы:</a:t>
            </a:r>
          </a:p>
          <a:p>
            <a:endParaRPr lang="ru-RU" dirty="0">
              <a:solidFill>
                <a:srgbClr val="CC0000"/>
              </a:solidFill>
            </a:endParaRPr>
          </a:p>
          <a:p>
            <a:r>
              <a:rPr lang="ru-RU" dirty="0">
                <a:solidFill>
                  <a:srgbClr val="800000"/>
                </a:solidFill>
              </a:rPr>
              <a:t>1. Каждый пользователь системы создает наборы данных, необходимых для решения его задач, и пишет программы обработки данных. </a:t>
            </a:r>
          </a:p>
          <a:p>
            <a:pPr marL="457200" indent="-457200">
              <a:buAutoNum type="arabicPeriod"/>
            </a:pPr>
            <a:endParaRPr lang="ru-RU" dirty="0">
              <a:solidFill>
                <a:srgbClr val="800000"/>
              </a:solidFill>
            </a:endParaRPr>
          </a:p>
          <a:p>
            <a:r>
              <a:rPr lang="ru-RU" dirty="0">
                <a:solidFill>
                  <a:srgbClr val="800000"/>
                </a:solidFill>
              </a:rPr>
              <a:t>2. Вся информация, описывающая определенную предметную область, хранится, интегрировано, в единой базе данных (БД) и каждый из пользователей имеет доступ к тем данным, которые необходимы ему для решения его задач. </a:t>
            </a:r>
          </a:p>
          <a:p>
            <a:pPr algn="ctr"/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BBF795C-F33A-455D-8D35-944A71354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3" y="1111409"/>
            <a:ext cx="4635182" cy="4635182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306493269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5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6C241F6-204E-9A21-DD54-A7D9EA676E41}"/>
              </a:ext>
            </a:extLst>
          </p:cNvPr>
          <p:cNvGrpSpPr/>
          <p:nvPr/>
        </p:nvGrpSpPr>
        <p:grpSpPr>
          <a:xfrm>
            <a:off x="7571232" y="-162560"/>
            <a:ext cx="4671568" cy="7081520"/>
            <a:chOff x="7571232" y="-162560"/>
            <a:chExt cx="4671568" cy="7081520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003C4F57-E86C-0DAD-E3DB-BEBCB55BABBC}"/>
                </a:ext>
              </a:extLst>
            </p:cNvPr>
            <p:cNvSpPr/>
            <p:nvPr/>
          </p:nvSpPr>
          <p:spPr>
            <a:xfrm>
              <a:off x="10170160" y="5486400"/>
              <a:ext cx="1879600" cy="1422400"/>
            </a:xfrm>
            <a:custGeom>
              <a:avLst/>
              <a:gdLst>
                <a:gd name="connsiteX0" fmla="*/ 0 w 1879600"/>
                <a:gd name="connsiteY0" fmla="*/ 1412240 h 1422400"/>
                <a:gd name="connsiteX1" fmla="*/ 487680 w 1879600"/>
                <a:gd name="connsiteY1" fmla="*/ 0 h 1422400"/>
                <a:gd name="connsiteX2" fmla="*/ 1879600 w 1879600"/>
                <a:gd name="connsiteY2" fmla="*/ 690880 h 1422400"/>
                <a:gd name="connsiteX3" fmla="*/ 792480 w 1879600"/>
                <a:gd name="connsiteY3" fmla="*/ 1422400 h 1422400"/>
                <a:gd name="connsiteX4" fmla="*/ 0 w 1879600"/>
                <a:gd name="connsiteY4" fmla="*/ 1412240 h 14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9600" h="1422400">
                  <a:moveTo>
                    <a:pt x="0" y="1412240"/>
                  </a:moveTo>
                  <a:lnTo>
                    <a:pt x="487680" y="0"/>
                  </a:lnTo>
                  <a:lnTo>
                    <a:pt x="1879600" y="690880"/>
                  </a:lnTo>
                  <a:lnTo>
                    <a:pt x="792480" y="1422400"/>
                  </a:lnTo>
                  <a:lnTo>
                    <a:pt x="0" y="1412240"/>
                  </a:lnTo>
                  <a:close/>
                </a:path>
              </a:pathLst>
            </a:custGeom>
            <a:solidFill>
              <a:srgbClr val="E63E11"/>
            </a:solidFill>
            <a:ln>
              <a:noFill/>
            </a:ln>
            <a:effectLst>
              <a:outerShdw blurRad="76200" dist="88900" dir="10800000" algn="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9BD4BA1B-F0A7-EB83-B1C6-FF257C351B2B}"/>
                </a:ext>
              </a:extLst>
            </p:cNvPr>
            <p:cNvSpPr/>
            <p:nvPr/>
          </p:nvSpPr>
          <p:spPr>
            <a:xfrm>
              <a:off x="10922000" y="6024880"/>
              <a:ext cx="1320800" cy="894080"/>
            </a:xfrm>
            <a:custGeom>
              <a:avLst/>
              <a:gdLst>
                <a:gd name="connsiteX0" fmla="*/ 81280 w 1320800"/>
                <a:gd name="connsiteY0" fmla="*/ 833120 h 894080"/>
                <a:gd name="connsiteX1" fmla="*/ 1320800 w 1320800"/>
                <a:gd name="connsiteY1" fmla="*/ 0 h 894080"/>
                <a:gd name="connsiteX2" fmla="*/ 1310640 w 1320800"/>
                <a:gd name="connsiteY2" fmla="*/ 883920 h 894080"/>
                <a:gd name="connsiteX3" fmla="*/ 0 w 1320800"/>
                <a:gd name="connsiteY3" fmla="*/ 894080 h 894080"/>
                <a:gd name="connsiteX4" fmla="*/ 81280 w 1320800"/>
                <a:gd name="connsiteY4" fmla="*/ 833120 h 89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800" h="894080">
                  <a:moveTo>
                    <a:pt x="81280" y="833120"/>
                  </a:moveTo>
                  <a:lnTo>
                    <a:pt x="1320800" y="0"/>
                  </a:lnTo>
                  <a:lnTo>
                    <a:pt x="1310640" y="883920"/>
                  </a:lnTo>
                  <a:lnTo>
                    <a:pt x="0" y="894080"/>
                  </a:lnTo>
                  <a:lnTo>
                    <a:pt x="81280" y="833120"/>
                  </a:lnTo>
                  <a:close/>
                </a:path>
              </a:pathLst>
            </a:custGeom>
            <a:solidFill>
              <a:srgbClr val="E63E11"/>
            </a:solidFill>
            <a:ln>
              <a:noFill/>
            </a:ln>
            <a:effectLst>
              <a:outerShdw blurRad="76200" dist="889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0E3D55D9-B8C3-9A20-99B0-FC2FDA609C2E}"/>
                </a:ext>
              </a:extLst>
            </p:cNvPr>
            <p:cNvSpPr/>
            <p:nvPr/>
          </p:nvSpPr>
          <p:spPr>
            <a:xfrm>
              <a:off x="9174480" y="3163824"/>
              <a:ext cx="3048000" cy="3184144"/>
            </a:xfrm>
            <a:custGeom>
              <a:avLst/>
              <a:gdLst>
                <a:gd name="connsiteX0" fmla="*/ 0 w 3048000"/>
                <a:gd name="connsiteY0" fmla="*/ 1595120 h 3068320"/>
                <a:gd name="connsiteX1" fmla="*/ 3048000 w 3048000"/>
                <a:gd name="connsiteY1" fmla="*/ 0 h 3068320"/>
                <a:gd name="connsiteX2" fmla="*/ 3037840 w 3048000"/>
                <a:gd name="connsiteY2" fmla="*/ 3068320 h 3068320"/>
                <a:gd name="connsiteX3" fmla="*/ 0 w 3048000"/>
                <a:gd name="connsiteY3" fmla="*/ 1595120 h 306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0" h="3068320">
                  <a:moveTo>
                    <a:pt x="0" y="1595120"/>
                  </a:moveTo>
                  <a:lnTo>
                    <a:pt x="3048000" y="0"/>
                  </a:lnTo>
                  <a:cubicBezTo>
                    <a:pt x="3044613" y="1022773"/>
                    <a:pt x="3041227" y="2045547"/>
                    <a:pt x="3037840" y="3068320"/>
                  </a:cubicBezTo>
                  <a:lnTo>
                    <a:pt x="0" y="1595120"/>
                  </a:lnTo>
                  <a:close/>
                </a:path>
              </a:pathLst>
            </a:custGeom>
            <a:solidFill>
              <a:srgbClr val="E63E11"/>
            </a:solidFill>
            <a:ln>
              <a:noFill/>
            </a:ln>
            <a:effectLst>
              <a:outerShdw blurRad="76200" dist="88900" dir="5400000" algn="t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CE06E7CD-1735-7728-32F7-FF0D47381A1D}"/>
                </a:ext>
              </a:extLst>
            </p:cNvPr>
            <p:cNvSpPr/>
            <p:nvPr/>
          </p:nvSpPr>
          <p:spPr>
            <a:xfrm>
              <a:off x="9174480" y="-162560"/>
              <a:ext cx="3048000" cy="4998720"/>
            </a:xfrm>
            <a:custGeom>
              <a:avLst/>
              <a:gdLst>
                <a:gd name="connsiteX0" fmla="*/ 0 w 3048000"/>
                <a:gd name="connsiteY0" fmla="*/ 4856480 h 4856480"/>
                <a:gd name="connsiteX1" fmla="*/ 2479040 w 3048000"/>
                <a:gd name="connsiteY1" fmla="*/ 0 h 4856480"/>
                <a:gd name="connsiteX2" fmla="*/ 3048000 w 3048000"/>
                <a:gd name="connsiteY2" fmla="*/ 0 h 4856480"/>
                <a:gd name="connsiteX3" fmla="*/ 3048000 w 3048000"/>
                <a:gd name="connsiteY3" fmla="*/ 3261360 h 4856480"/>
                <a:gd name="connsiteX4" fmla="*/ 0 w 3048000"/>
                <a:gd name="connsiteY4" fmla="*/ 4856480 h 485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0" h="4856480">
                  <a:moveTo>
                    <a:pt x="0" y="4856480"/>
                  </a:moveTo>
                  <a:lnTo>
                    <a:pt x="2479040" y="0"/>
                  </a:lnTo>
                  <a:lnTo>
                    <a:pt x="3048000" y="0"/>
                  </a:lnTo>
                  <a:lnTo>
                    <a:pt x="3048000" y="3261360"/>
                  </a:lnTo>
                  <a:lnTo>
                    <a:pt x="0" y="4856480"/>
                  </a:lnTo>
                  <a:close/>
                </a:path>
              </a:pathLst>
            </a:custGeom>
            <a:solidFill>
              <a:srgbClr val="E63E11"/>
            </a:solidFill>
            <a:ln>
              <a:noFill/>
            </a:ln>
            <a:effectLst>
              <a:outerShdw blurRad="76200" dist="88900" dir="5400000" algn="t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олилиния: фигура 5">
              <a:extLst>
                <a:ext uri="{FF2B5EF4-FFF2-40B4-BE49-F238E27FC236}">
                  <a16:creationId xmlns:a16="http://schemas.microsoft.com/office/drawing/2014/main" id="{0F1DCDF3-1C6A-A1EE-2563-0BA78A3617AB}"/>
                </a:ext>
              </a:extLst>
            </p:cNvPr>
            <p:cNvSpPr/>
            <p:nvPr/>
          </p:nvSpPr>
          <p:spPr>
            <a:xfrm>
              <a:off x="7571232" y="-30480"/>
              <a:ext cx="4053840" cy="4866640"/>
            </a:xfrm>
            <a:custGeom>
              <a:avLst/>
              <a:gdLst>
                <a:gd name="connsiteX0" fmla="*/ 0 w 4053840"/>
                <a:gd name="connsiteY0" fmla="*/ 0 h 4866640"/>
                <a:gd name="connsiteX1" fmla="*/ 4053840 w 4053840"/>
                <a:gd name="connsiteY1" fmla="*/ 20320 h 4866640"/>
                <a:gd name="connsiteX2" fmla="*/ 1605280 w 4053840"/>
                <a:gd name="connsiteY2" fmla="*/ 4866640 h 4866640"/>
                <a:gd name="connsiteX3" fmla="*/ 0 w 4053840"/>
                <a:gd name="connsiteY3" fmla="*/ 0 h 486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3840" h="4866640">
                  <a:moveTo>
                    <a:pt x="0" y="0"/>
                  </a:moveTo>
                  <a:lnTo>
                    <a:pt x="4053840" y="20320"/>
                  </a:lnTo>
                  <a:lnTo>
                    <a:pt x="1605280" y="4866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3E11"/>
            </a:solidFill>
            <a:ln>
              <a:noFill/>
            </a:ln>
            <a:effectLst>
              <a:outerShdw blurRad="76200" dist="139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DE12982-B671-C9FE-77C6-A094EC971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65" y="543289"/>
            <a:ext cx="642628" cy="6945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2752B7-3F49-4177-CDC5-DC6F11887FFC}"/>
              </a:ext>
            </a:extLst>
          </p:cNvPr>
          <p:cNvSpPr txBox="1"/>
          <p:nvPr/>
        </p:nvSpPr>
        <p:spPr>
          <a:xfrm>
            <a:off x="483236" y="1813580"/>
            <a:ext cx="7656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Arial Black" panose="020B0A04020102020204" pitchFamily="34" charset="0"/>
              </a:rPr>
              <a:t>Принцип построения базы данных</a:t>
            </a:r>
            <a:endParaRPr lang="ru-RU" sz="3600" b="1" dirty="0">
              <a:solidFill>
                <a:srgbClr val="222322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D078E-B85B-D739-CFF6-7DB664973ED7}"/>
              </a:ext>
            </a:extLst>
          </p:cNvPr>
          <p:cNvSpPr txBox="1"/>
          <p:nvPr/>
        </p:nvSpPr>
        <p:spPr>
          <a:xfrm>
            <a:off x="633463" y="3063712"/>
            <a:ext cx="68627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При проектировании базы данных необходимо учитывать следующие принципы: 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Нормализация данных.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Соответствие типов данных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Определение первичного ключа.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Установление связей между таблицами.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Определение индексов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Определение ограничений на данные</a:t>
            </a:r>
          </a:p>
        </p:txBody>
      </p:sp>
    </p:spTree>
    <p:extLst>
      <p:ext uri="{BB962C8B-B14F-4D97-AF65-F5344CB8AC3E}">
        <p14:creationId xmlns:p14="http://schemas.microsoft.com/office/powerpoint/2010/main" val="34770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23314-7A98-4278-AC80-D21E9361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4679"/>
            <a:ext cx="10515600" cy="823912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Arial Black" panose="020B0A04020102020204" pitchFamily="34" charset="0"/>
              </a:rPr>
              <a:t>Принцип построения базы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642F3C-178B-4CD7-8864-B70BFBD52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CC0000"/>
                </a:solidFill>
              </a:rPr>
              <a:t>Установление связей между таблицами</a:t>
            </a:r>
          </a:p>
        </p:txBody>
      </p:sp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73CB8B9C-8A5F-412E-9245-7F04502954C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84773407"/>
              </p:ext>
            </p:extLst>
          </p:nvPr>
        </p:nvGraphicFramePr>
        <p:xfrm>
          <a:off x="836612" y="3201829"/>
          <a:ext cx="5157786" cy="22910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608116477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733569073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4252965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ID_</a:t>
                      </a:r>
                      <a:r>
                        <a:rPr lang="ru-RU" dirty="0" err="1"/>
                        <a:t>Смешарика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ID_</a:t>
                      </a:r>
                      <a:r>
                        <a:rPr lang="ru-RU" dirty="0"/>
                        <a:t>Друга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результат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80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Крош</a:t>
                      </a:r>
                      <a:r>
                        <a:rPr lang="ru-RU" dirty="0"/>
                        <a:t> дружит с Ёжиком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31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Ёжик дружит с </a:t>
                      </a:r>
                      <a:r>
                        <a:rPr lang="ru-RU" dirty="0" err="1"/>
                        <a:t>Крошем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029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Нюша дружит с </a:t>
                      </a:r>
                      <a:r>
                        <a:rPr lang="ru-RU" dirty="0" err="1"/>
                        <a:t>Барашем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528217"/>
                  </a:ext>
                </a:extLst>
              </a:tr>
            </a:tbl>
          </a:graphicData>
        </a:graphic>
      </p:graphicFrame>
      <p:sp>
        <p:nvSpPr>
          <p:cNvPr id="5" name="Текст 4">
            <a:extLst>
              <a:ext uri="{FF2B5EF4-FFF2-40B4-BE49-F238E27FC236}">
                <a16:creationId xmlns:a16="http://schemas.microsoft.com/office/drawing/2014/main" id="{1CFA1399-B417-4E95-BDAD-13E137C9B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CC0000"/>
                </a:solidFill>
              </a:rPr>
              <a:t>Определение ограничений на данные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97EE8F4-AA06-4321-A25F-0F42F4647A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4241" y="3473440"/>
            <a:ext cx="4711147" cy="17478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NOT NULL</a:t>
            </a:r>
            <a:r>
              <a:rPr lang="ru-RU" sz="2400" b="1" dirty="0"/>
              <a:t> </a:t>
            </a:r>
            <a:r>
              <a:rPr lang="ru-RU" sz="2400" dirty="0"/>
              <a:t>(Не может быть пустым)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UNIQUE</a:t>
            </a:r>
            <a:r>
              <a:rPr lang="ru-RU" sz="2400" dirty="0"/>
              <a:t> (Уникальное значение)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CHECK</a:t>
            </a:r>
            <a:r>
              <a:rPr lang="ru-RU" sz="2400" dirty="0"/>
              <a:t> (Проверка условия)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FOREIGN KEY</a:t>
            </a:r>
            <a:r>
              <a:rPr lang="ru-RU" sz="2400" b="1" dirty="0"/>
              <a:t> </a:t>
            </a:r>
            <a:r>
              <a:rPr lang="ru-RU" sz="2400" dirty="0"/>
              <a:t>(Внешний ключ)</a:t>
            </a:r>
          </a:p>
        </p:txBody>
      </p:sp>
    </p:spTree>
    <p:extLst>
      <p:ext uri="{BB962C8B-B14F-4D97-AF65-F5344CB8AC3E}">
        <p14:creationId xmlns:p14="http://schemas.microsoft.com/office/powerpoint/2010/main" val="2000054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45442-2129-4474-9B6D-FC1835301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385" y="518062"/>
            <a:ext cx="7161229" cy="71643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D13C16"/>
                </a:solidFill>
                <a:latin typeface="Arial Black" panose="020B0A04020102020204" pitchFamily="34" charset="0"/>
              </a:rPr>
              <a:t>Нормализация данных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9493D5-36B3-45C7-B6BE-9778DB158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40" y="1484310"/>
            <a:ext cx="10856536" cy="2314692"/>
          </a:xfrm>
          <a:prstGeom prst="rect">
            <a:avLst/>
          </a:prstGeom>
          <a:ln w="34925">
            <a:solidFill>
              <a:srgbClr val="A5002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84FE53-01AB-41EB-AB12-1AF4509D1586}"/>
              </a:ext>
            </a:extLst>
          </p:cNvPr>
          <p:cNvSpPr txBox="1"/>
          <p:nvPr/>
        </p:nvSpPr>
        <p:spPr>
          <a:xfrm>
            <a:off x="567640" y="4492448"/>
            <a:ext cx="660757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+mj-lt"/>
              </a:rPr>
              <a:t>❌ Дублирование данных</a:t>
            </a:r>
          </a:p>
          <a:p>
            <a:r>
              <a:rPr lang="ru-RU" sz="2000" dirty="0">
                <a:latin typeface="+mj-lt"/>
              </a:rPr>
              <a:t>❌ Сложно искать всех, кто умеет "Танцы"</a:t>
            </a:r>
          </a:p>
          <a:p>
            <a:r>
              <a:rPr lang="ru-RU" sz="2000" dirty="0">
                <a:latin typeface="+mj-lt"/>
              </a:rPr>
              <a:t>❌ Если </a:t>
            </a:r>
            <a:r>
              <a:rPr lang="ru-RU" sz="2000" dirty="0" err="1">
                <a:latin typeface="+mj-lt"/>
              </a:rPr>
              <a:t>Крош</a:t>
            </a:r>
            <a:r>
              <a:rPr lang="ru-RU" sz="2000" dirty="0">
                <a:latin typeface="+mj-lt"/>
              </a:rPr>
              <a:t> научится петь, придется менять всю строку</a:t>
            </a:r>
          </a:p>
          <a:p>
            <a:r>
              <a:rPr lang="ru-RU" sz="2000" dirty="0">
                <a:latin typeface="+mj-lt"/>
              </a:rPr>
              <a:t>❌ Невозможно добавить талант без создания персонажа</a:t>
            </a:r>
          </a:p>
          <a:p>
            <a:endParaRPr lang="ru-RU" dirty="0"/>
          </a:p>
        </p:txBody>
      </p:sp>
      <p:pic>
        <p:nvPicPr>
          <p:cNvPr id="23" name="Рисунок 22" descr="Знак одобрения">
            <a:extLst>
              <a:ext uri="{FF2B5EF4-FFF2-40B4-BE49-F238E27FC236}">
                <a16:creationId xmlns:a16="http://schemas.microsoft.com/office/drawing/2014/main" id="{5CF2A2BB-4086-407E-943D-1D4B56277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361629" y="50825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181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1264</Words>
  <Application>Microsoft Office PowerPoint</Application>
  <PresentationFormat>Широкоэкранный</PresentationFormat>
  <Paragraphs>201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50" baseType="lpstr">
      <vt:lpstr>Aptos</vt:lpstr>
      <vt:lpstr>quote-cjk-patch</vt:lpstr>
      <vt:lpstr>Arial Black</vt:lpstr>
      <vt:lpstr>Avenir Next LT Pro Light</vt:lpstr>
      <vt:lpstr>Aptos Display</vt:lpstr>
      <vt:lpstr>Arial</vt:lpstr>
      <vt:lpstr>Menlo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Принцип построения базы данных</vt:lpstr>
      <vt:lpstr>Нормализация данных</vt:lpstr>
      <vt:lpstr>Нормализация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Требования, предъявляемые к БД</vt:lpstr>
      <vt:lpstr>Требования, предъявляемые к БД</vt:lpstr>
      <vt:lpstr>Требования, предъявляемые к БД</vt:lpstr>
      <vt:lpstr>Назначение и основные компоненты  системы баз данных</vt:lpstr>
      <vt:lpstr>Презентация PowerPoint</vt:lpstr>
      <vt:lpstr>Уровни представления данных</vt:lpstr>
      <vt:lpstr>Физическая организация БД</vt:lpstr>
      <vt:lpstr>Языковой уровень SQL</vt:lpstr>
      <vt:lpstr>Разновидность объектов баз данных</vt:lpstr>
      <vt:lpstr>Разновидность объектов баз данных</vt:lpstr>
      <vt:lpstr>Разновидность объектов баз данных</vt:lpstr>
      <vt:lpstr>Разновидность объектов баз данных</vt:lpstr>
      <vt:lpstr>Разновидность объектов баз данных</vt:lpstr>
      <vt:lpstr>Разновидность объектов баз данных</vt:lpstr>
      <vt:lpstr>Разновидность объектов баз данных</vt:lpstr>
      <vt:lpstr>Разновидность объектов баз данных</vt:lpstr>
      <vt:lpstr>Существуют различные методы хранения и доступа к данным: </vt:lpstr>
      <vt:lpstr>Существуют различные методы хранения и доступа к данным: </vt:lpstr>
      <vt:lpstr>Существуют различные методы хранения и доступа к данным: </vt:lpstr>
      <vt:lpstr>Существуют различные методы хранения и доступа к данным: </vt:lpstr>
      <vt:lpstr>Существуют различные методы хранения и доступа к данным: </vt:lpstr>
      <vt:lpstr>Существуют различные методы хранения и доступа к данным: </vt:lpstr>
      <vt:lpstr>Существуют различные методы хранения и доступа к данным: </vt:lpstr>
      <vt:lpstr>Существуют различные методы хранения и доступа к данным: </vt:lpstr>
      <vt:lpstr>Надеюсь, вы стали больше разбираться в базах данных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Maxim bobylev</dc:creator>
  <cp:lastModifiedBy>Ирина</cp:lastModifiedBy>
  <cp:revision>137</cp:revision>
  <dcterms:created xsi:type="dcterms:W3CDTF">2025-11-03T17:52:11Z</dcterms:created>
  <dcterms:modified xsi:type="dcterms:W3CDTF">2025-11-14T06:48:01Z</dcterms:modified>
</cp:coreProperties>
</file>